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35" autoAdjust="0"/>
    <p:restoredTop sz="97491" autoAdjust="0"/>
  </p:normalViewPr>
  <p:slideViewPr>
    <p:cSldViewPr>
      <p:cViewPr varScale="1">
        <p:scale>
          <a:sx n="107" d="100"/>
          <a:sy n="107" d="100"/>
        </p:scale>
        <p:origin x="-8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B88008-AD1A-4CA2-A86A-471816FDFB48}" type="datetimeFigureOut">
              <a:rPr lang="ru-RU" smtClean="0"/>
              <a:pPr/>
              <a:t>01.11.2014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5C386-F997-43A9-8B99-FA852BF0B43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5C386-F997-43A9-8B99-FA852BF0B43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0"/>
            <a:ext cx="7772400" cy="1357322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ВАЛЕНТНОСТЬ</a:t>
            </a:r>
            <a:br>
              <a:rPr lang="ru-RU" sz="5400" b="1" dirty="0" smtClean="0">
                <a:solidFill>
                  <a:srgbClr val="C00000"/>
                </a:solidFill>
              </a:rPr>
            </a:b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1643050"/>
            <a:ext cx="7858180" cy="3995750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Понятие валентности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Правило валентности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Составление формул соединений по валентности элементов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Определение валентности элементов по формуле их соединений 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42853"/>
            <a:ext cx="8429684" cy="121444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Определение валентности элементов по химической формуле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500174"/>
            <a:ext cx="8715436" cy="5214974"/>
          </a:xfrm>
        </p:spPr>
        <p:txBody>
          <a:bodyPr>
            <a:normAutofit lnSpcReduction="10000"/>
          </a:bodyPr>
          <a:lstStyle/>
          <a:p>
            <a:r>
              <a:rPr lang="ru-RU" u="sng" dirty="0" smtClean="0">
                <a:solidFill>
                  <a:schemeClr val="tx1"/>
                </a:solidFill>
              </a:rPr>
              <a:t>Задача</a:t>
            </a:r>
            <a:r>
              <a:rPr lang="ru-RU" dirty="0" smtClean="0">
                <a:solidFill>
                  <a:schemeClr val="tx1"/>
                </a:solidFill>
              </a:rPr>
              <a:t>: Определить валентность марганца в его соединении с кислородом 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Обозначим валентность </a:t>
            </a:r>
            <a:r>
              <a:rPr lang="en-US" dirty="0" smtClean="0">
                <a:solidFill>
                  <a:schemeClr val="tx1"/>
                </a:solidFill>
              </a:rPr>
              <a:t>Mn </a:t>
            </a:r>
            <a:r>
              <a:rPr lang="ru-RU" dirty="0" smtClean="0">
                <a:solidFill>
                  <a:schemeClr val="tx1"/>
                </a:solidFill>
              </a:rPr>
              <a:t>через</a:t>
            </a:r>
            <a:r>
              <a:rPr lang="en-US" dirty="0" smtClean="0">
                <a:solidFill>
                  <a:schemeClr val="tx1"/>
                </a:solidFill>
              </a:rPr>
              <a:t> 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b="1" dirty="0" smtClean="0">
                <a:solidFill>
                  <a:schemeClr val="tx1"/>
                </a:solidFill>
              </a:rPr>
              <a:t>x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Валентность кислорода всегда равна 2.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 соответствии с правилом валентности составим уравнение: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X·2 = 2·7;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X = 7 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Ответ: Валентность </a:t>
            </a:r>
            <a:r>
              <a:rPr lang="en-US" b="1" dirty="0" smtClean="0">
                <a:solidFill>
                  <a:schemeClr val="tx1"/>
                </a:solidFill>
              </a:rPr>
              <a:t>Mn  </a:t>
            </a:r>
            <a:r>
              <a:rPr lang="ru-RU" b="1" dirty="0" smtClean="0">
                <a:solidFill>
                  <a:schemeClr val="tx1"/>
                </a:solidFill>
              </a:rPr>
              <a:t>равна </a:t>
            </a:r>
            <a:r>
              <a:rPr lang="en-US" b="1" dirty="0" smtClean="0">
                <a:solidFill>
                  <a:schemeClr val="tx1"/>
                </a:solidFill>
              </a:rPr>
              <a:t>VII </a:t>
            </a:r>
            <a:r>
              <a:rPr lang="ru-RU" b="1" dirty="0" smtClean="0">
                <a:solidFill>
                  <a:schemeClr val="tx1"/>
                </a:solidFill>
              </a:rPr>
              <a:t> или марганец семивалентен. 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929454" y="1928802"/>
          <a:ext cx="1112837" cy="573088"/>
        </p:xfrm>
        <a:graphic>
          <a:graphicData uri="http://schemas.openxmlformats.org/presentationml/2006/ole">
            <p:oleObj spid="_x0000_s19458" r:id="rId3" imgW="444240" imgH="228600" progId="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42853"/>
            <a:ext cx="8929718" cy="1428759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>C</a:t>
            </a:r>
            <a:r>
              <a:rPr lang="ru-RU" sz="3600" b="1" dirty="0" smtClean="0"/>
              <a:t>оставление химических формул бинарных соединений по валентности элементов.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643050"/>
            <a:ext cx="8858312" cy="5000660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11200" u="sng" dirty="0" smtClean="0">
                <a:solidFill>
                  <a:schemeClr val="tx1"/>
                </a:solidFill>
              </a:rPr>
              <a:t>Задач</a:t>
            </a:r>
            <a:r>
              <a:rPr lang="ru-RU" sz="11200" dirty="0" smtClean="0">
                <a:solidFill>
                  <a:schemeClr val="tx1"/>
                </a:solidFill>
              </a:rPr>
              <a:t>а: </a:t>
            </a:r>
            <a:r>
              <a:rPr lang="en-US" sz="11200" dirty="0" smtClean="0">
                <a:solidFill>
                  <a:schemeClr val="tx1"/>
                </a:solidFill>
              </a:rPr>
              <a:t>C</a:t>
            </a:r>
            <a:r>
              <a:rPr lang="ru-RU" sz="11200" dirty="0" smtClean="0">
                <a:solidFill>
                  <a:schemeClr val="tx1"/>
                </a:solidFill>
              </a:rPr>
              <a:t>оставить формулу соединения, которое состоит из фосфора (валентность </a:t>
            </a:r>
            <a:r>
              <a:rPr lang="en-US" sz="11200" dirty="0" smtClean="0">
                <a:solidFill>
                  <a:schemeClr val="tx1"/>
                </a:solidFill>
              </a:rPr>
              <a:t>V</a:t>
            </a:r>
            <a:r>
              <a:rPr lang="ru-RU" sz="11200" dirty="0" smtClean="0">
                <a:solidFill>
                  <a:schemeClr val="tx1"/>
                </a:solidFill>
              </a:rPr>
              <a:t> ) и кислорода.</a:t>
            </a:r>
            <a:endParaRPr lang="en-US" sz="11200" dirty="0" smtClean="0">
              <a:solidFill>
                <a:schemeClr val="tx1"/>
              </a:solidFill>
            </a:endParaRPr>
          </a:p>
          <a:p>
            <a:pPr algn="l"/>
            <a:endParaRPr lang="ru-RU" sz="11200" dirty="0" smtClean="0">
              <a:solidFill>
                <a:schemeClr val="tx1"/>
              </a:solidFill>
            </a:endParaRPr>
          </a:p>
          <a:p>
            <a:pPr algn="l"/>
            <a:endParaRPr lang="ru-RU" sz="11200" dirty="0" smtClean="0">
              <a:solidFill>
                <a:schemeClr val="tx1"/>
              </a:solidFill>
            </a:endParaRPr>
          </a:p>
          <a:p>
            <a:pPr marL="514350" indent="-514350" algn="l"/>
            <a:endParaRPr lang="ru-RU" sz="11200" dirty="0" smtClean="0">
              <a:solidFill>
                <a:schemeClr val="tx1"/>
              </a:solidFill>
            </a:endParaRPr>
          </a:p>
          <a:p>
            <a:pPr marL="514350" indent="-514350" algn="l">
              <a:buAutoNum type="arabicPeriod"/>
            </a:pPr>
            <a:r>
              <a:rPr lang="ru-RU" sz="11200" dirty="0" smtClean="0">
                <a:solidFill>
                  <a:schemeClr val="tx1"/>
                </a:solidFill>
              </a:rPr>
              <a:t>Находим </a:t>
            </a:r>
            <a:r>
              <a:rPr lang="ru-RU" sz="11200" b="1" dirty="0" smtClean="0">
                <a:solidFill>
                  <a:srgbClr val="002060"/>
                </a:solidFill>
              </a:rPr>
              <a:t>наименьшее общее кратное (НОК) </a:t>
            </a:r>
            <a:r>
              <a:rPr lang="ru-RU" sz="11200" dirty="0" smtClean="0">
                <a:solidFill>
                  <a:schemeClr val="tx1"/>
                </a:solidFill>
              </a:rPr>
              <a:t>двух чисел 5 и 2: 5·2 = 10 </a:t>
            </a:r>
          </a:p>
          <a:p>
            <a:pPr marL="514350" indent="-514350" algn="l">
              <a:buAutoNum type="arabicPeriod"/>
            </a:pPr>
            <a:endParaRPr lang="ru-RU" sz="11200" dirty="0" smtClean="0">
              <a:solidFill>
                <a:schemeClr val="tx1"/>
              </a:solidFill>
            </a:endParaRPr>
          </a:p>
          <a:p>
            <a:pPr marL="514350" indent="-514350" algn="l">
              <a:buAutoNum type="arabicPeriod"/>
            </a:pPr>
            <a:r>
              <a:rPr lang="ru-RU" sz="11200" dirty="0" smtClean="0">
                <a:solidFill>
                  <a:schemeClr val="tx1"/>
                </a:solidFill>
              </a:rPr>
              <a:t>Делим поочередно НОК на валентность каждого из элементов. Получаем при этом число атомов каждого из элементов в молекуле, т.е. </a:t>
            </a:r>
            <a:r>
              <a:rPr lang="ru-RU" sz="11200" u="sng" dirty="0" smtClean="0">
                <a:solidFill>
                  <a:schemeClr val="tx1"/>
                </a:solidFill>
              </a:rPr>
              <a:t>индексы в формуле соединения </a:t>
            </a:r>
            <a:endParaRPr lang="en-US" sz="11200" u="sng" dirty="0" smtClean="0">
              <a:solidFill>
                <a:schemeClr val="tx1"/>
              </a:solidFill>
            </a:endParaRPr>
          </a:p>
          <a:p>
            <a:pPr algn="l"/>
            <a:endParaRPr lang="en-US" sz="7000" dirty="0" smtClean="0">
              <a:solidFill>
                <a:schemeClr val="tx1"/>
              </a:solidFill>
            </a:endParaRPr>
          </a:p>
          <a:p>
            <a:r>
              <a:rPr lang="ru-RU" sz="7000" dirty="0" smtClean="0"/>
              <a:t> </a:t>
            </a:r>
          </a:p>
          <a:p>
            <a:pPr algn="l"/>
            <a:endParaRPr lang="ru-RU" sz="7000" dirty="0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4071934" y="2500306"/>
          <a:ext cx="1104900" cy="990600"/>
        </p:xfrm>
        <a:graphic>
          <a:graphicData uri="http://schemas.openxmlformats.org/presentationml/2006/ole">
            <p:oleObj spid="_x0000_s21506" r:id="rId3" imgW="368280" imgH="330120" progId="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6297634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>а) Делим НОК на валентность фосфора: 10 : 5 = 2. Получаем число атомов фосфора (индекс при </a:t>
            </a:r>
            <a:r>
              <a:rPr lang="en-US" sz="3200" dirty="0" smtClean="0"/>
              <a:t>P)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б) Делим НОК на валентность кислорода: </a:t>
            </a:r>
            <a:br>
              <a:rPr lang="ru-RU" sz="3200" dirty="0" smtClean="0"/>
            </a:br>
            <a:r>
              <a:rPr lang="ru-RU" sz="3200" dirty="0" smtClean="0"/>
              <a:t>10 : 2 = 5</a:t>
            </a:r>
            <a:r>
              <a:rPr lang="en-US" sz="3200" dirty="0" smtClean="0"/>
              <a:t> </a:t>
            </a:r>
            <a:r>
              <a:rPr lang="ru-RU" sz="3200" dirty="0" smtClean="0"/>
              <a:t>Получаем число атомов кислорода (индекс при О</a:t>
            </a:r>
            <a:r>
              <a:rPr lang="en-US" sz="3200" dirty="0" smtClean="0"/>
              <a:t>)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800" dirty="0" smtClean="0"/>
              <a:t>                           </a:t>
            </a:r>
            <a:r>
              <a:rPr lang="ru-RU" sz="3600" b="1" dirty="0" smtClean="0">
                <a:solidFill>
                  <a:srgbClr val="C00000"/>
                </a:solidFill>
              </a:rPr>
              <a:t>Формула соединения: </a:t>
            </a:r>
            <a:endParaRPr lang="ru-RU" sz="3600" dirty="0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3929058" y="5143512"/>
          <a:ext cx="1274763" cy="919163"/>
        </p:xfrm>
        <a:graphic>
          <a:graphicData uri="http://schemas.openxmlformats.org/presentationml/2006/ole">
            <p:oleObj spid="_x0000_s22530" r:id="rId3" imgW="317160" imgH="228600" progId="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72560" cy="608332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Используя правило валентности и зная валентность элементов составляются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ГРАФИЧЕСКИЕ ФОРМУЛЫ ВЕЩЕСТВ </a:t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600" dirty="0" smtClean="0"/>
              <a:t>Графические формулы веществ – это формулы, которые показывают порядок соединения атомов в молекуле и валентность каждого элемента </a:t>
            </a:r>
            <a:endParaRPr lang="ru-RU" sz="36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43998" cy="6297634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2060"/>
                </a:solidFill>
              </a:rPr>
              <a:t> Графические формулы веществ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b="1" dirty="0" smtClean="0"/>
              <a:t>Валентность – это черточка в графических формулах.  1 черточка – это валентность каждого из 2 атомов, которые соединены друг с другом. </a:t>
            </a:r>
            <a:br>
              <a:rPr lang="ru-RU" sz="2400" b="1" dirty="0" smtClean="0"/>
            </a:br>
            <a:r>
              <a:rPr lang="ru-RU" sz="2400" b="1" dirty="0" smtClean="0">
                <a:solidFill>
                  <a:srgbClr val="C00000"/>
                </a:solidFill>
              </a:rPr>
              <a:t>ВАЖНО: В большинстве бинарных соединений атомы одного элемента непосредственно не соединяются друг с другом.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23555" name="Object 3"/>
          <p:cNvGraphicFramePr>
            <a:graphicFrameLocks noChangeAspect="1"/>
          </p:cNvGraphicFramePr>
          <p:nvPr/>
        </p:nvGraphicFramePr>
        <p:xfrm>
          <a:off x="1285852" y="1428736"/>
          <a:ext cx="2530475" cy="395288"/>
        </p:xfrm>
        <a:graphic>
          <a:graphicData uri="http://schemas.openxmlformats.org/presentationml/2006/ole">
            <p:oleObj spid="_x0000_s23555" r:id="rId3" imgW="1678680" imgH="261360" progId="">
              <p:embed/>
            </p:oleObj>
          </a:graphicData>
        </a:graphic>
      </p:graphicFrame>
      <p:graphicFrame>
        <p:nvGraphicFramePr>
          <p:cNvPr id="23556" name="Object 4"/>
          <p:cNvGraphicFramePr>
            <a:graphicFrameLocks noChangeAspect="1"/>
          </p:cNvGraphicFramePr>
          <p:nvPr/>
        </p:nvGraphicFramePr>
        <p:xfrm>
          <a:off x="5429256" y="1142984"/>
          <a:ext cx="1677987" cy="1722437"/>
        </p:xfrm>
        <a:graphic>
          <a:graphicData uri="http://schemas.openxmlformats.org/presentationml/2006/ole">
            <p:oleObj spid="_x0000_s23556" r:id="rId4" imgW="1678680" imgH="1721880" progId="">
              <p:embed/>
            </p:oleObj>
          </a:graphicData>
        </a:graphic>
      </p:graphicFrame>
      <p:graphicFrame>
        <p:nvGraphicFramePr>
          <p:cNvPr id="23557" name="Object 5"/>
          <p:cNvGraphicFramePr>
            <a:graphicFrameLocks noChangeAspect="1"/>
          </p:cNvGraphicFramePr>
          <p:nvPr/>
        </p:nvGraphicFramePr>
        <p:xfrm>
          <a:off x="1142976" y="2500306"/>
          <a:ext cx="3471863" cy="1655763"/>
        </p:xfrm>
        <a:graphic>
          <a:graphicData uri="http://schemas.openxmlformats.org/presentationml/2006/ole">
            <p:oleObj spid="_x0000_s23557" r:id="rId5" imgW="3472200" imgH="1656000" progId="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9001156" cy="6226196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Закрепление нового материала</a:t>
            </a:r>
            <a:r>
              <a:rPr lang="ru-RU" dirty="0" smtClean="0"/>
              <a:t>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1.Определить валентность элементов в соединениях: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2. Составить молекулярные и графические формулы соединений, которые состоят из: 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dirty="0" smtClean="0"/>
              <a:t>а) марганца (</a:t>
            </a:r>
            <a:r>
              <a:rPr lang="en-US" sz="3600" dirty="0" smtClean="0"/>
              <a:t>II</a:t>
            </a:r>
            <a:r>
              <a:rPr lang="ru-RU" sz="3600" dirty="0" smtClean="0"/>
              <a:t>) и кислорода, б) марганца(</a:t>
            </a:r>
            <a:r>
              <a:rPr lang="en-US" sz="3600" dirty="0" smtClean="0"/>
              <a:t>IV</a:t>
            </a:r>
            <a:r>
              <a:rPr lang="ru-RU" sz="3600" dirty="0" smtClean="0"/>
              <a:t>) и кислорода, в) марганца(</a:t>
            </a:r>
            <a:r>
              <a:rPr lang="en-US" sz="3600" dirty="0" smtClean="0"/>
              <a:t>VI</a:t>
            </a:r>
            <a:r>
              <a:rPr lang="ru-RU" sz="3600" dirty="0" smtClean="0"/>
              <a:t>) и кислорода, г) хлора (</a:t>
            </a:r>
            <a:r>
              <a:rPr lang="en-US" sz="3600" dirty="0" smtClean="0"/>
              <a:t>VII</a:t>
            </a:r>
            <a:r>
              <a:rPr lang="ru-RU" sz="3600" dirty="0" smtClean="0"/>
              <a:t>) и кислорода, </a:t>
            </a:r>
            <a:r>
              <a:rPr lang="ru-RU" sz="3600" dirty="0" err="1" smtClean="0"/>
              <a:t>д</a:t>
            </a:r>
            <a:r>
              <a:rPr lang="ru-RU" sz="3600" dirty="0" smtClean="0"/>
              <a:t>) железа (</a:t>
            </a:r>
            <a:r>
              <a:rPr lang="en-US" sz="3600" dirty="0" smtClean="0"/>
              <a:t>III</a:t>
            </a:r>
            <a:r>
              <a:rPr lang="ru-RU" sz="3600" dirty="0" smtClean="0"/>
              <a:t>) и кислорода.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ru-RU" sz="3000" b="1" dirty="0" smtClean="0">
                <a:solidFill>
                  <a:srgbClr val="002060"/>
                </a:solidFill>
              </a:rPr>
              <a:t/>
            </a:r>
            <a:br>
              <a:rPr lang="ru-RU" sz="3000" b="1" dirty="0" smtClean="0">
                <a:solidFill>
                  <a:srgbClr val="002060"/>
                </a:solidFill>
              </a:rPr>
            </a:br>
            <a:r>
              <a:rPr lang="ru-RU" sz="3000" dirty="0" smtClean="0"/>
              <a:t/>
            </a:r>
            <a:br>
              <a:rPr lang="ru-RU" sz="3000" dirty="0" smtClean="0"/>
            </a:br>
            <a:endParaRPr lang="ru-RU" sz="3000" dirty="0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330200" y="2071678"/>
          <a:ext cx="8813800" cy="547687"/>
        </p:xfrm>
        <a:graphic>
          <a:graphicData uri="http://schemas.openxmlformats.org/presentationml/2006/ole">
            <p:oleObj spid="_x0000_s24578" r:id="rId3" imgW="3682800" imgH="228600" progId="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6226196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 smtClean="0">
                <a:solidFill>
                  <a:srgbClr val="C00000"/>
                </a:solidFill>
              </a:rPr>
              <a:t>Валентность – это способность атомов элементов образовывать определенное число химических связей. 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dirty="0" smtClean="0"/>
              <a:t>Валентность  - это важнейшая характеристика элемента. Именно </a:t>
            </a:r>
            <a:r>
              <a:rPr lang="ru-RU" sz="3600" u="sng" dirty="0" smtClean="0"/>
              <a:t>валентность определяет количественные соотношения</a:t>
            </a:r>
            <a:r>
              <a:rPr lang="ru-RU" sz="3600" dirty="0" smtClean="0"/>
              <a:t> атомов элементов в химических соединениях. </a:t>
            </a:r>
            <a:br>
              <a:rPr lang="ru-RU" sz="3600" dirty="0" smtClean="0"/>
            </a:br>
            <a:r>
              <a:rPr lang="ru-RU" sz="3600" b="1" dirty="0" smtClean="0">
                <a:solidFill>
                  <a:srgbClr val="002060"/>
                </a:solidFill>
              </a:rPr>
              <a:t>Эдуард Франкланд </a:t>
            </a:r>
            <a:r>
              <a:rPr lang="ru-RU" sz="3600" dirty="0" smtClean="0"/>
              <a:t>(1825 – 1899 г.) ввел понятие валентность  (1853). </a:t>
            </a:r>
            <a:endParaRPr lang="ru-RU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01122" cy="6297634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 smtClean="0">
                <a:solidFill>
                  <a:srgbClr val="C00000"/>
                </a:solidFill>
              </a:rPr>
              <a:t>Валентность определяется числом химических связей, которые образует данный атом с другими атомами в молекуле.</a:t>
            </a:r>
            <a:r>
              <a:rPr lang="ru-RU" sz="3600" dirty="0" smtClean="0"/>
              <a:t> </a:t>
            </a:r>
            <a:br>
              <a:rPr lang="ru-RU" sz="3600" dirty="0" smtClean="0"/>
            </a:br>
            <a:r>
              <a:rPr lang="ru-RU" sz="3600" dirty="0" smtClean="0"/>
              <a:t>Обозначение валентности (римскими цифрами над символом элемента): </a:t>
            </a:r>
            <a:br>
              <a:rPr lang="ru-RU" sz="3600" dirty="0" smtClean="0"/>
            </a:br>
            <a:r>
              <a:rPr lang="ru-RU" sz="3600" dirty="0" smtClean="0"/>
              <a:t> </a:t>
            </a:r>
            <a:br>
              <a:rPr lang="ru-RU" sz="3600" dirty="0" smtClean="0"/>
            </a:br>
            <a:endParaRPr lang="ru-RU" sz="3600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714744" y="4500570"/>
          <a:ext cx="1104900" cy="1906588"/>
        </p:xfrm>
        <a:graphic>
          <a:graphicData uri="http://schemas.openxmlformats.org/presentationml/2006/ole">
            <p:oleObj spid="_x0000_s1026" r:id="rId3" imgW="368280" imgH="634680" progId="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rgbClr val="7030A0"/>
                </a:solidFill>
              </a:rPr>
              <a:t>         </a:t>
            </a:r>
            <a:r>
              <a:rPr lang="ru-RU" sz="4800" b="1" dirty="0" smtClean="0">
                <a:solidFill>
                  <a:srgbClr val="7030A0"/>
                </a:solidFill>
              </a:rPr>
              <a:t>Значения валентности </a:t>
            </a:r>
            <a:r>
              <a:rPr lang="en-US" sz="4800" b="1" dirty="0" smtClean="0">
                <a:solidFill>
                  <a:srgbClr val="7030A0"/>
                </a:solidFill>
              </a:rPr>
              <a:t/>
            </a:r>
            <a:br>
              <a:rPr lang="en-US" sz="4800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en-US" sz="6000" b="1" dirty="0" smtClean="0"/>
              <a:t>I   II  III  IV  V   VI   VII  VIII </a:t>
            </a:r>
            <a:br>
              <a:rPr lang="en-US" sz="6000" b="1" dirty="0" smtClean="0"/>
            </a:br>
            <a:r>
              <a:rPr lang="en-US" sz="6000" b="1" dirty="0" smtClean="0"/>
              <a:t>1  2   3    4   5    6      7     8 </a:t>
            </a:r>
            <a:endParaRPr lang="ru-RU" sz="60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715436" cy="2571767"/>
          </a:xfrm>
        </p:spPr>
        <p:txBody>
          <a:bodyPr>
            <a:normAutofit/>
          </a:bodyPr>
          <a:lstStyle/>
          <a:p>
            <a:pPr algn="l"/>
            <a:r>
              <a:rPr lang="ru-RU" sz="3600" u="sng" dirty="0" smtClean="0"/>
              <a:t>Валентность водорода принята за единицу</a:t>
            </a:r>
            <a:r>
              <a:rPr lang="ru-RU" sz="3600" dirty="0" smtClean="0"/>
              <a:t>, т.к. атом водорода всегда образует только 1 химическую связь. </a:t>
            </a:r>
            <a:r>
              <a:rPr lang="ru-RU" sz="3600" u="sng" dirty="0" smtClean="0"/>
              <a:t>Водород в своих соединениях всегда одновалентен. </a:t>
            </a:r>
            <a:endParaRPr lang="ru-RU" sz="3600" u="sng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643182"/>
            <a:ext cx="8715436" cy="4000528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Валентность элемента в водородном соединении равна числу атомов водорода, которые присоединяет атом данного элемента: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3786188" y="4005263"/>
          <a:ext cx="993775" cy="2659062"/>
        </p:xfrm>
        <a:graphic>
          <a:graphicData uri="http://schemas.openxmlformats.org/presentationml/2006/ole">
            <p:oleObj spid="_x0000_s2050" r:id="rId3" imgW="355320" imgH="952200" progId="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86874" cy="6500858"/>
          </a:xfrm>
        </p:spPr>
        <p:txBody>
          <a:bodyPr>
            <a:noAutofit/>
          </a:bodyPr>
          <a:lstStyle/>
          <a:p>
            <a:pPr algn="l"/>
            <a:r>
              <a:rPr lang="ru-RU" sz="3400" dirty="0" smtClean="0"/>
              <a:t>Валентность элемента можно также определять по формуле его кислородного соединения, т.к. кислород в соединениях всегда двухвалентен.  </a:t>
            </a:r>
            <a:br>
              <a:rPr lang="ru-RU" sz="3400" dirty="0" smtClean="0"/>
            </a:br>
            <a:r>
              <a:rPr lang="ru-RU" sz="3400" dirty="0" smtClean="0"/>
              <a:t>Существуют элементы с </a:t>
            </a:r>
            <a:r>
              <a:rPr lang="ru-RU" sz="3400" b="1" dirty="0" smtClean="0">
                <a:solidFill>
                  <a:srgbClr val="002060"/>
                </a:solidFill>
              </a:rPr>
              <a:t>постоянной и переменной валентностью. </a:t>
            </a:r>
            <a:br>
              <a:rPr lang="ru-RU" sz="3400" b="1" dirty="0" smtClean="0">
                <a:solidFill>
                  <a:srgbClr val="002060"/>
                </a:solidFill>
              </a:rPr>
            </a:br>
            <a:r>
              <a:rPr lang="ru-RU" sz="3400" dirty="0" smtClean="0"/>
              <a:t>Элемент с </a:t>
            </a:r>
            <a:r>
              <a:rPr lang="ru-RU" sz="3400" u="sng" dirty="0" smtClean="0"/>
              <a:t>постоянной валентностью </a:t>
            </a:r>
            <a:r>
              <a:rPr lang="ru-RU" sz="3400" dirty="0" smtClean="0"/>
              <a:t>– это элемент, который во всех соединениях имеет одинаковую валентность. </a:t>
            </a:r>
            <a:br>
              <a:rPr lang="ru-RU" sz="3400" dirty="0" smtClean="0"/>
            </a:br>
            <a:r>
              <a:rPr lang="ru-RU" sz="3400" dirty="0" smtClean="0"/>
              <a:t> Элемент с </a:t>
            </a:r>
            <a:r>
              <a:rPr lang="ru-RU" sz="3400" u="sng" dirty="0" smtClean="0"/>
              <a:t>переменной  валентностью </a:t>
            </a:r>
            <a:r>
              <a:rPr lang="ru-RU" sz="3400" dirty="0" smtClean="0"/>
              <a:t>– это элемент, который в разных соединениях имеет разную валентность. </a:t>
            </a:r>
            <a:r>
              <a:rPr lang="ru-RU" sz="3400" b="1" dirty="0" smtClean="0">
                <a:solidFill>
                  <a:srgbClr val="002060"/>
                </a:solidFill>
              </a:rPr>
              <a:t/>
            </a:r>
            <a:br>
              <a:rPr lang="ru-RU" sz="3400" b="1" dirty="0" smtClean="0">
                <a:solidFill>
                  <a:srgbClr val="002060"/>
                </a:solidFill>
              </a:rPr>
            </a:br>
            <a:endParaRPr lang="ru-RU" sz="3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736"/>
            <a:ext cx="8643998" cy="5214974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48" y="1571613"/>
          <a:ext cx="7858180" cy="46847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/>
                <a:gridCol w="6072230"/>
              </a:tblGrid>
              <a:tr h="71437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Валентность 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ХИМИЧЕСКИЕ ЭЛЕМЕНТЫ </a:t>
                      </a:r>
                      <a:endParaRPr lang="ru-RU" sz="2800" dirty="0"/>
                    </a:p>
                  </a:txBody>
                  <a:tcPr/>
                </a:tc>
              </a:tr>
              <a:tr h="1246635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/>
                        <a:t>I 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H,</a:t>
                      </a:r>
                      <a:r>
                        <a:rPr lang="en-US" sz="3600" baseline="0" dirty="0" smtClean="0"/>
                        <a:t> F</a:t>
                      </a:r>
                      <a:r>
                        <a:rPr lang="ru-RU" sz="3600" baseline="0" dirty="0" smtClean="0"/>
                        <a:t> </a:t>
                      </a:r>
                      <a:r>
                        <a:rPr lang="ru-RU" sz="2800" baseline="0" dirty="0" smtClean="0"/>
                        <a:t>и элементы</a:t>
                      </a:r>
                      <a:r>
                        <a:rPr lang="ru-RU" sz="3600" baseline="0" dirty="0" smtClean="0"/>
                        <a:t> </a:t>
                      </a:r>
                      <a:r>
                        <a:rPr lang="en-US" sz="3600" baseline="0" dirty="0" smtClean="0"/>
                        <a:t>I </a:t>
                      </a:r>
                      <a:r>
                        <a:rPr lang="ru-RU" sz="2800" baseline="0" dirty="0" smtClean="0"/>
                        <a:t>группы главной подгруппы</a:t>
                      </a:r>
                      <a:r>
                        <a:rPr lang="ru-RU" sz="3600" baseline="0" dirty="0" smtClean="0"/>
                        <a:t> </a:t>
                      </a:r>
                      <a:r>
                        <a:rPr lang="en-US" sz="3600" baseline="0" dirty="0" smtClean="0"/>
                        <a:t>Li, Na, K, Rb, Cs, Fr  </a:t>
                      </a:r>
                      <a:endParaRPr lang="ru-RU" sz="2800" dirty="0"/>
                    </a:p>
                  </a:txBody>
                  <a:tcPr/>
                </a:tc>
              </a:tr>
              <a:tr h="1246635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/>
                        <a:t>II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O</a:t>
                      </a:r>
                      <a:r>
                        <a:rPr lang="en-US" sz="2800" dirty="0" smtClean="0"/>
                        <a:t> </a:t>
                      </a:r>
                      <a:r>
                        <a:rPr lang="ru-RU" sz="2800" baseline="0" dirty="0" smtClean="0"/>
                        <a:t>и элементы</a:t>
                      </a:r>
                      <a:r>
                        <a:rPr lang="ru-RU" sz="3600" baseline="0" dirty="0" smtClean="0"/>
                        <a:t> </a:t>
                      </a:r>
                      <a:r>
                        <a:rPr lang="en-US" sz="3600" baseline="0" dirty="0" smtClean="0"/>
                        <a:t>II </a:t>
                      </a:r>
                      <a:r>
                        <a:rPr lang="ru-RU" sz="2800" baseline="0" dirty="0" smtClean="0"/>
                        <a:t>группы </a:t>
                      </a:r>
                      <a:r>
                        <a:rPr lang="en-US" sz="3600" dirty="0" smtClean="0"/>
                        <a:t>Mg, Ca, Sr, Ba,   Zn</a:t>
                      </a:r>
                      <a:endParaRPr lang="ru-RU" sz="3600" dirty="0"/>
                    </a:p>
                  </a:txBody>
                  <a:tcPr/>
                </a:tc>
              </a:tr>
              <a:tr h="1246635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/>
                        <a:t>III 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</a:t>
                      </a:r>
                      <a:r>
                        <a:rPr lang="en-US" sz="3600" dirty="0" smtClean="0"/>
                        <a:t>B, Al   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57158" y="142853"/>
            <a:ext cx="82868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ЭЛЕМЕНТЫ С ПОСТОЯННОЙ ВАЛЕНТНОСТЬЮ</a:t>
            </a:r>
            <a:endParaRPr lang="ru-RU" sz="4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9"/>
            <a:ext cx="8643998" cy="1357321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Все остальные элементы имеют переменную валентность. 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643050"/>
            <a:ext cx="8501122" cy="478634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Соединения, которые состоят из атомов двух элементов, называются </a:t>
            </a:r>
            <a:r>
              <a:rPr lang="ru-RU" b="1" dirty="0" smtClean="0">
                <a:solidFill>
                  <a:schemeClr val="tx1"/>
                </a:solidFill>
              </a:rPr>
              <a:t>бинарными соединениями</a:t>
            </a:r>
            <a:r>
              <a:rPr lang="ru-RU" dirty="0" smtClean="0">
                <a:solidFill>
                  <a:schemeClr val="tx1"/>
                </a:solidFill>
              </a:rPr>
              <a:t> и выражаются общей формулой: 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3714744" y="4071942"/>
          <a:ext cx="1377950" cy="1111250"/>
        </p:xfrm>
        <a:graphic>
          <a:graphicData uri="http://schemas.openxmlformats.org/presentationml/2006/ole">
            <p:oleObj spid="_x0000_s18434" r:id="rId3" imgW="393480" imgH="317160" progId="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636907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Для бинарных соединений существует</a:t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3200" b="1" dirty="0" smtClean="0">
                <a:solidFill>
                  <a:srgbClr val="C00000"/>
                </a:solidFill>
              </a:rPr>
              <a:t>ПРАВИЛО ВАЛЕНТНОСТИ</a:t>
            </a:r>
            <a:r>
              <a:rPr lang="ru-RU" sz="3200" dirty="0" smtClean="0"/>
              <a:t>: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3200" b="1" dirty="0" smtClean="0">
                <a:solidFill>
                  <a:srgbClr val="C00000"/>
                </a:solidFill>
              </a:rPr>
              <a:t>Произведение валентности (</a:t>
            </a:r>
            <a:r>
              <a:rPr lang="en-US" sz="3200" b="1" dirty="0" smtClean="0">
                <a:solidFill>
                  <a:srgbClr val="C00000"/>
                </a:solidFill>
              </a:rPr>
              <a:t>x</a:t>
            </a:r>
            <a:r>
              <a:rPr lang="ru-RU" sz="3200" b="1" dirty="0" smtClean="0">
                <a:solidFill>
                  <a:srgbClr val="C00000"/>
                </a:solidFill>
              </a:rPr>
              <a:t>) на число атомов (</a:t>
            </a:r>
            <a:r>
              <a:rPr lang="en-US" sz="3200" b="1" dirty="0" smtClean="0">
                <a:solidFill>
                  <a:srgbClr val="C00000"/>
                </a:solidFill>
              </a:rPr>
              <a:t>m</a:t>
            </a:r>
            <a:r>
              <a:rPr lang="ru-RU" sz="3200" b="1" dirty="0" smtClean="0">
                <a:solidFill>
                  <a:srgbClr val="C00000"/>
                </a:solidFill>
              </a:rPr>
              <a:t>) одного элемента</a:t>
            </a:r>
            <a:r>
              <a:rPr lang="en-US" sz="3200" b="1" dirty="0" smtClean="0">
                <a:solidFill>
                  <a:srgbClr val="C00000"/>
                </a:solidFill>
              </a:rPr>
              <a:t> (A)</a:t>
            </a:r>
            <a:r>
              <a:rPr lang="ru-RU" sz="3200" b="1" dirty="0" smtClean="0">
                <a:solidFill>
                  <a:srgbClr val="C00000"/>
                </a:solidFill>
              </a:rPr>
              <a:t> равно произведению валентности (</a:t>
            </a:r>
            <a:r>
              <a:rPr lang="en-US" sz="3200" b="1" dirty="0" smtClean="0">
                <a:solidFill>
                  <a:srgbClr val="C00000"/>
                </a:solidFill>
              </a:rPr>
              <a:t>y</a:t>
            </a:r>
            <a:r>
              <a:rPr lang="ru-RU" sz="3200" b="1" dirty="0" smtClean="0">
                <a:solidFill>
                  <a:srgbClr val="C00000"/>
                </a:solidFill>
              </a:rPr>
              <a:t>) на число атомов (</a:t>
            </a:r>
            <a:r>
              <a:rPr lang="en-US" sz="3200" b="1" dirty="0" smtClean="0">
                <a:solidFill>
                  <a:srgbClr val="C00000"/>
                </a:solidFill>
              </a:rPr>
              <a:t>n</a:t>
            </a:r>
            <a:r>
              <a:rPr lang="ru-RU" sz="3200" b="1" dirty="0" smtClean="0">
                <a:solidFill>
                  <a:srgbClr val="C00000"/>
                </a:solidFill>
              </a:rPr>
              <a:t>) другого элемента(</a:t>
            </a:r>
            <a:r>
              <a:rPr lang="en-US" sz="3200" b="1" dirty="0" smtClean="0">
                <a:solidFill>
                  <a:srgbClr val="C00000"/>
                </a:solidFill>
              </a:rPr>
              <a:t>B</a:t>
            </a:r>
            <a:r>
              <a:rPr lang="ru-RU" sz="3200" b="1" dirty="0" smtClean="0">
                <a:solidFill>
                  <a:srgbClr val="C00000"/>
                </a:solidFill>
              </a:rPr>
              <a:t>): 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>
                <a:solidFill>
                  <a:srgbClr val="C00000"/>
                </a:solidFill>
              </a:rPr>
              <a:t>x·m = y·n</a:t>
            </a: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u="sng" dirty="0" smtClean="0"/>
              <a:t>Это правило позволяет</a:t>
            </a:r>
            <a:r>
              <a:rPr lang="ru-RU" sz="3200" b="1" dirty="0" smtClean="0"/>
              <a:t>: </a:t>
            </a:r>
            <a:br>
              <a:rPr lang="ru-RU" sz="3200" b="1" dirty="0" smtClean="0"/>
            </a:br>
            <a:r>
              <a:rPr lang="ru-RU" sz="3200" b="1" dirty="0" smtClean="0"/>
              <a:t>1. Определять валентность элементов по химической формуле их соединений</a:t>
            </a:r>
            <a:br>
              <a:rPr lang="ru-RU" sz="3200" b="1" dirty="0" smtClean="0"/>
            </a:br>
            <a:r>
              <a:rPr lang="ru-RU" sz="3200" b="1" dirty="0" smtClean="0"/>
              <a:t>2.Составлять химические формулы бинарных соединений по валентности элементов. </a:t>
            </a:r>
            <a:endParaRPr lang="ru-RU" sz="32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342</Words>
  <PresentationFormat>Экран (4:3)</PresentationFormat>
  <Paragraphs>46</Paragraphs>
  <Slides>15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ВАЛЕНТНОСТЬ </vt:lpstr>
      <vt:lpstr>Валентность – это способность атомов элементов образовывать определенное число химических связей.  Валентность  - это важнейшая характеристика элемента. Именно валентность определяет количественные соотношения атомов элементов в химических соединениях.  Эдуард Франкланд (1825 – 1899 г.) ввел понятие валентность  (1853). </vt:lpstr>
      <vt:lpstr>Валентность определяется числом химических связей, которые образует данный атом с другими атомами в молекуле.  Обозначение валентности (римскими цифрами над символом элемента):    </vt:lpstr>
      <vt:lpstr>         Значения валентности   I   II  III  IV  V   VI   VII  VIII  1  2   3    4   5    6      7     8 </vt:lpstr>
      <vt:lpstr>Валентность водорода принята за единицу, т.к. атом водорода всегда образует только 1 химическую связь. Водород в своих соединениях всегда одновалентен. </vt:lpstr>
      <vt:lpstr>Валентность элемента можно также определять по формуле его кислородного соединения, т.к. кислород в соединениях всегда двухвалентен.   Существуют элементы с постоянной и переменной валентностью.  Элемент с постоянной валентностью – это элемент, который во всех соединениях имеет одинаковую валентность.   Элемент с переменной  валентностью – это элемент, который в разных соединениях имеет разную валентность.  </vt:lpstr>
      <vt:lpstr>Слайд 7</vt:lpstr>
      <vt:lpstr>Все остальные элементы имеют переменную валентность. </vt:lpstr>
      <vt:lpstr>Для бинарных соединений существует  ПРАВИЛО ВАЛЕНТНОСТИ:  Произведение валентности (x) на число атомов (m) одного элемента (A) равно произведению валентности (y) на число атомов (n) другого элемента(B):  x·m = y·n Это правило позволяет:  1. Определять валентность элементов по химической формуле их соединений 2.Составлять химические формулы бинарных соединений по валентности элементов. </vt:lpstr>
      <vt:lpstr>Определение валентности элементов по химической формуле</vt:lpstr>
      <vt:lpstr>Cоставление химических формул бинарных соединений по валентности элементов.</vt:lpstr>
      <vt:lpstr>а) Делим НОК на валентность фосфора: 10 : 5 = 2. Получаем число атомов фосфора (индекс при P)  б) Делим НОК на валентность кислорода:  10 : 2 = 5 Получаем число атомов кислорода (индекс при О)                             Формула соединения: </vt:lpstr>
      <vt:lpstr>Используя правило валентности и зная валентность элементов составляются ГРАФИЧЕСКИЕ ФОРМУЛЫ ВЕЩЕСТВ  Графические формулы веществ – это формулы, которые показывают порядок соединения атомов в молекуле и валентность каждого элемента </vt:lpstr>
      <vt:lpstr>   Графические формулы веществ         Валентность – это черточка в графических формулах.  1 черточка – это валентность каждого из 2 атомов, которые соединены друг с другом.  ВАЖНО: В большинстве бинарных соединений атомы одного элемента непосредственно не соединяются друг с другом.  </vt:lpstr>
      <vt:lpstr>  Закрепление нового материала:  1.Определить валентность элементов в соединениях:     2. Составить молекулярные и графические формулы соединений, которые состоят из:  а) марганца (II) и кислорода, б) марганца(IV) и кислорода, в) марганца(VI) и кислорода, г) хлора (VII) и кислорода, д) железа (III) и кислорода. 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Василий</dc:creator>
  <cp:lastModifiedBy>Lenkiss</cp:lastModifiedBy>
  <cp:revision>22</cp:revision>
  <dcterms:created xsi:type="dcterms:W3CDTF">2012-11-18T10:37:30Z</dcterms:created>
  <dcterms:modified xsi:type="dcterms:W3CDTF">2014-11-01T07:38:51Z</dcterms:modified>
</cp:coreProperties>
</file>