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7" r:id="rId4"/>
    <p:sldId id="259" r:id="rId5"/>
    <p:sldId id="260" r:id="rId6"/>
    <p:sldId id="281" r:id="rId7"/>
    <p:sldId id="28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83" r:id="rId16"/>
    <p:sldId id="296" r:id="rId17"/>
    <p:sldId id="268" r:id="rId18"/>
    <p:sldId id="269" r:id="rId19"/>
    <p:sldId id="285" r:id="rId20"/>
    <p:sldId id="286" r:id="rId21"/>
    <p:sldId id="288" r:id="rId22"/>
    <p:sldId id="271" r:id="rId23"/>
    <p:sldId id="272" r:id="rId24"/>
    <p:sldId id="273" r:id="rId25"/>
    <p:sldId id="289" r:id="rId26"/>
    <p:sldId id="275" r:id="rId27"/>
    <p:sldId id="290" r:id="rId28"/>
    <p:sldId id="291" r:id="rId29"/>
    <p:sldId id="292" r:id="rId30"/>
    <p:sldId id="293" r:id="rId31"/>
    <p:sldId id="29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1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9"/>
            <a:ext cx="8643998" cy="1143007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КОЛИЧЕСТВО ВЕЩЕСТВА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571612"/>
            <a:ext cx="8715436" cy="5072098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Количество вещества и его единица измерения – Моль</a:t>
            </a:r>
          </a:p>
          <a:p>
            <a:pPr marL="514350" indent="-514350" algn="l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Постоянная Авогадро</a:t>
            </a:r>
          </a:p>
          <a:p>
            <a:pPr marL="514350" indent="-514350" algn="l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Молярная масса</a:t>
            </a:r>
          </a:p>
          <a:p>
            <a:pPr marL="514350" indent="-514350" algn="l">
              <a:buFont typeface="Arial" pitchFamily="34" charset="0"/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Взаимосвязь массы, количества вещества и числа частиц. Расчетные задачи. </a:t>
            </a:r>
          </a:p>
          <a:p>
            <a:pPr marL="514350" indent="-514350" algn="l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Химическая пропорция</a:t>
            </a:r>
          </a:p>
          <a:p>
            <a:pPr marL="514350" indent="-514350" algn="l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650085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В молях измеряют численность и других частиц: атомов, ионов, электронов и др.</a:t>
            </a:r>
            <a:br>
              <a:rPr lang="ru-RU" sz="36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b="1" dirty="0" smtClean="0">
                <a:solidFill>
                  <a:srgbClr val="C00000"/>
                </a:solidFill>
              </a:rPr>
              <a:t>1 моль любого вещества в любом агрегатном состоянии содержит 6</a:t>
            </a:r>
            <a:r>
              <a:rPr lang="en-US" sz="3600" b="1" dirty="0" smtClean="0">
                <a:solidFill>
                  <a:srgbClr val="C00000"/>
                </a:solidFill>
                <a:sym typeface="Symbol"/>
              </a:rPr>
              <a:t></a:t>
            </a:r>
            <a:r>
              <a:rPr lang="ru-RU" sz="3600" b="1" dirty="0" smtClean="0">
                <a:solidFill>
                  <a:srgbClr val="C00000"/>
                </a:solidFill>
              </a:rPr>
              <a:t>10</a:t>
            </a:r>
            <a:r>
              <a:rPr lang="ru-RU" sz="3600" b="1" baseline="30000" dirty="0" smtClean="0">
                <a:solidFill>
                  <a:srgbClr val="C00000"/>
                </a:solidFill>
              </a:rPr>
              <a:t>23</a:t>
            </a:r>
            <a:r>
              <a:rPr lang="ru-RU" sz="3600" b="1" dirty="0" smtClean="0">
                <a:solidFill>
                  <a:srgbClr val="C00000"/>
                </a:solidFill>
              </a:rPr>
              <a:t> молекул его.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Для отмеривания 1 моль вещества надо взять столько граммов этого вещества, какова его относительная молекулярная масса.</a:t>
            </a:r>
            <a:br>
              <a:rPr lang="ru-RU" sz="3100" dirty="0" smtClean="0"/>
            </a:br>
            <a:endParaRPr lang="ru-RU" sz="3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1 МОЛЬ </a:t>
            </a:r>
            <a:r>
              <a:rPr lang="ru-RU" b="1" dirty="0" smtClean="0">
                <a:solidFill>
                  <a:schemeClr val="tx2"/>
                </a:solidFill>
              </a:rPr>
              <a:t>ВЕЩЕСТВА: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32 г серы, 56 г железного порошка, 18 мл дистиллированной воды, 12 г углерода и др.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</a:rPr>
              <a:t>Молярная масса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Масса 1 моль вещества называется молярной массой и обозначается М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Единица измерения молярной массы – г/моль.</a:t>
            </a:r>
            <a:br>
              <a:rPr lang="ru-RU" sz="40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ВОПРОС: </a:t>
            </a:r>
            <a:br>
              <a:rPr lang="ru-RU" sz="3600" dirty="0" smtClean="0"/>
            </a:br>
            <a:r>
              <a:rPr lang="ru-RU" sz="3600" dirty="0" smtClean="0"/>
              <a:t>Дано  </a:t>
            </a:r>
            <a:r>
              <a:rPr lang="ru-RU" sz="3600" dirty="0" smtClean="0"/>
              <a:t>4 г водорода </a:t>
            </a:r>
            <a:br>
              <a:rPr lang="ru-RU" sz="3600" dirty="0" smtClean="0"/>
            </a:br>
            <a:r>
              <a:rPr lang="ru-RU" sz="3600" dirty="0" smtClean="0"/>
              <a:t>Сколько молей (т.е. какое количество вещества) мы взяли?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Ответ: 2 моля </a:t>
            </a:r>
            <a:br>
              <a:rPr lang="ru-RU" sz="4000" dirty="0" smtClean="0"/>
            </a:br>
            <a:r>
              <a:rPr lang="ru-RU" sz="4000" dirty="0" smtClean="0"/>
              <a:t>Для ответа на вопрос, необходимо  в массу вещества разделить на молярную массу.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369072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785938" y="1428750"/>
          <a:ext cx="2811462" cy="1176338"/>
        </p:xfrm>
        <a:graphic>
          <a:graphicData uri="http://schemas.openxmlformats.org/presentationml/2006/ole">
            <p:oleObj spid="_x0000_s2050" r:id="rId3" imgW="939600" imgH="393480" progId="Equation.DSMT4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429124" y="3929066"/>
          <a:ext cx="1593850" cy="1290637"/>
        </p:xfrm>
        <a:graphic>
          <a:graphicData uri="http://schemas.openxmlformats.org/presentationml/2006/ole">
            <p:oleObj spid="_x0000_s2051" r:id="rId4" imgW="533160" imgH="431640" progId="Equation.DSMT4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572125" y="1785938"/>
          <a:ext cx="2627313" cy="744537"/>
        </p:xfrm>
        <a:graphic>
          <a:graphicData uri="http://schemas.openxmlformats.org/presentationml/2006/ole">
            <p:oleObj spid="_x0000_s2053" name="Формула" r:id="rId5" imgW="571252" imgH="165028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286000" y="3857625"/>
          <a:ext cx="1849438" cy="1320800"/>
        </p:xfrm>
        <a:graphic>
          <a:graphicData uri="http://schemas.openxmlformats.org/presentationml/2006/ole">
            <p:oleObj spid="_x0000_s2052" name="Формула" r:id="rId6" imgW="469696" imgH="330057" progId="Equation.3">
              <p:embed/>
            </p:oleObj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</p:spPr>
        <p:txBody>
          <a:bodyPr/>
          <a:lstStyle/>
          <a:p>
            <a:pPr algn="l"/>
            <a:r>
              <a:rPr lang="ru-RU" dirty="0" smtClean="0"/>
              <a:t>масса</a:t>
            </a:r>
            <a:r>
              <a:rPr lang="en-US" dirty="0" smtClean="0"/>
              <a:t>(m)</a:t>
            </a:r>
            <a:r>
              <a:rPr lang="ru-RU" dirty="0" smtClean="0"/>
              <a:t>:  г,              кг               мг</a:t>
            </a:r>
            <a:br>
              <a:rPr lang="ru-RU" dirty="0" smtClean="0"/>
            </a:br>
            <a:r>
              <a:rPr lang="ru-RU" dirty="0" smtClean="0"/>
              <a:t>КВ </a:t>
            </a:r>
            <a:r>
              <a:rPr lang="en-US" dirty="0" smtClean="0"/>
              <a:t>(</a:t>
            </a:r>
            <a:r>
              <a:rPr lang="el-GR" dirty="0" smtClean="0"/>
              <a:t>ν</a:t>
            </a:r>
            <a:r>
              <a:rPr lang="en-US" dirty="0" smtClean="0"/>
              <a:t>)</a:t>
            </a:r>
            <a:r>
              <a:rPr lang="ru-RU" dirty="0" smtClean="0"/>
              <a:t>       моль,     кмоль,    ммоль</a:t>
            </a:r>
            <a:br>
              <a:rPr lang="ru-RU" dirty="0" smtClean="0"/>
            </a:br>
            <a:r>
              <a:rPr lang="en-US" sz="4000" dirty="0" smtClean="0"/>
              <a:t>M</a:t>
            </a:r>
            <a:r>
              <a:rPr lang="ru-RU" sz="4000" dirty="0" smtClean="0"/>
              <a:t>:           г/моль    кг/кмоль     мг/ммоль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</a:t>
            </a:r>
            <a:r>
              <a:rPr lang="ru-RU" i="1" dirty="0" smtClean="0"/>
              <a:t>1000 моль = 1 кмоль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</a:t>
            </a:r>
            <a:r>
              <a:rPr lang="ru-RU" i="1" dirty="0" smtClean="0"/>
              <a:t>1000 ммоль = 1 моль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sz="3600" b="1" dirty="0" smtClean="0"/>
              <a:t>1 </a:t>
            </a:r>
            <a:r>
              <a:rPr lang="ru-RU" sz="3600" b="1" dirty="0" smtClean="0">
                <a:solidFill>
                  <a:schemeClr val="tx2"/>
                </a:solidFill>
              </a:rPr>
              <a:t>моль</a:t>
            </a:r>
            <a:r>
              <a:rPr lang="ru-RU" sz="3600" b="1" dirty="0" smtClean="0"/>
              <a:t> любого вещества в любом агрегатном состоянии содержит 6</a:t>
            </a:r>
            <a:r>
              <a:rPr lang="en-US" sz="3600" b="1" dirty="0" smtClean="0">
                <a:sym typeface="Symbol"/>
              </a:rPr>
              <a:t></a:t>
            </a:r>
            <a:r>
              <a:rPr lang="ru-RU" sz="3600" b="1" dirty="0" smtClean="0"/>
              <a:t>10</a:t>
            </a:r>
            <a:r>
              <a:rPr lang="ru-RU" sz="3600" b="1" baseline="30000" dirty="0" smtClean="0"/>
              <a:t>23</a:t>
            </a:r>
            <a:r>
              <a:rPr lang="ru-RU" sz="3600" b="1" dirty="0" smtClean="0"/>
              <a:t> молекул его.</a:t>
            </a:r>
            <a:br>
              <a:rPr lang="ru-RU" sz="3600" b="1" dirty="0" smtClean="0"/>
            </a:br>
            <a:r>
              <a:rPr lang="ru-RU" sz="3600" b="1" dirty="0" smtClean="0"/>
              <a:t> 1 </a:t>
            </a:r>
            <a:r>
              <a:rPr lang="ru-RU" sz="3600" b="1" dirty="0" smtClean="0">
                <a:solidFill>
                  <a:schemeClr val="tx2"/>
                </a:solidFill>
              </a:rPr>
              <a:t>кмоль</a:t>
            </a:r>
            <a:r>
              <a:rPr lang="ru-RU" sz="3600" b="1" dirty="0" smtClean="0"/>
              <a:t> любого вещества в любом агрегатном состоянии содержит 6</a:t>
            </a:r>
            <a:r>
              <a:rPr lang="en-US" sz="3600" b="1" dirty="0" smtClean="0">
                <a:sym typeface="Symbol"/>
              </a:rPr>
              <a:t></a:t>
            </a:r>
            <a:r>
              <a:rPr lang="ru-RU" sz="3600" b="1" dirty="0" smtClean="0"/>
              <a:t>10</a:t>
            </a:r>
            <a:r>
              <a:rPr lang="ru-RU" sz="3600" b="1" baseline="30000" dirty="0" smtClean="0"/>
              <a:t>26</a:t>
            </a:r>
            <a:r>
              <a:rPr lang="ru-RU" sz="3600" b="1" dirty="0" smtClean="0"/>
              <a:t> молекул его. </a:t>
            </a:r>
            <a:br>
              <a:rPr lang="ru-RU" sz="3600" b="1" dirty="0" smtClean="0"/>
            </a:br>
            <a:r>
              <a:rPr lang="ru-RU" sz="3600" b="1" dirty="0" smtClean="0"/>
              <a:t> 1 </a:t>
            </a:r>
            <a:r>
              <a:rPr lang="ru-RU" sz="3600" b="1" dirty="0" smtClean="0">
                <a:solidFill>
                  <a:schemeClr val="tx2"/>
                </a:solidFill>
              </a:rPr>
              <a:t>ммоль</a:t>
            </a:r>
            <a:r>
              <a:rPr lang="ru-RU" sz="3600" b="1" dirty="0" smtClean="0"/>
              <a:t> любого вещества в любом агрегатном состоянии содержит 6</a:t>
            </a:r>
            <a:r>
              <a:rPr lang="en-US" sz="3600" b="1" dirty="0" smtClean="0">
                <a:sym typeface="Symbol"/>
              </a:rPr>
              <a:t></a:t>
            </a:r>
            <a:r>
              <a:rPr lang="ru-RU" sz="3600" b="1" dirty="0" smtClean="0"/>
              <a:t>10</a:t>
            </a:r>
            <a:r>
              <a:rPr lang="ru-RU" sz="3600" b="1" baseline="30000" dirty="0" smtClean="0"/>
              <a:t>20</a:t>
            </a:r>
            <a:r>
              <a:rPr lang="ru-RU" sz="3600" b="1" dirty="0" smtClean="0"/>
              <a:t> молекул его. </a:t>
            </a:r>
            <a:r>
              <a:rPr lang="ru-RU" sz="3600" b="1" dirty="0" smtClean="0">
                <a:solidFill>
                  <a:schemeClr val="tx2"/>
                </a:solidFill>
              </a:rPr>
              <a:t/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6297634"/>
          </a:xfrm>
        </p:spPr>
        <p:txBody>
          <a:bodyPr/>
          <a:lstStyle/>
          <a:p>
            <a:r>
              <a:rPr lang="ru-RU" dirty="0" smtClean="0"/>
              <a:t>«Сколько молекул водорода содержит 2 грамма его?»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Сколько молекул водорода содержит 4 г его?» </a:t>
            </a:r>
            <a:br>
              <a:rPr lang="ru-RU" dirty="0" smtClean="0"/>
            </a:br>
            <a:r>
              <a:rPr lang="en-US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r>
              <a:rPr lang="en-US" b="1" dirty="0" smtClean="0"/>
              <a:t> </a:t>
            </a:r>
            <a:r>
              <a:rPr lang="en-US" sz="4800" b="1" dirty="0" smtClean="0"/>
              <a:t>N</a:t>
            </a:r>
            <a:r>
              <a:rPr lang="ru-RU" sz="4800" b="1" dirty="0" smtClean="0"/>
              <a:t> = </a:t>
            </a:r>
            <a:r>
              <a:rPr lang="en-US" sz="4800" b="1" dirty="0" smtClean="0"/>
              <a:t>N</a:t>
            </a:r>
            <a:r>
              <a:rPr lang="en-US" sz="4800" b="1" baseline="-25000" dirty="0" smtClean="0"/>
              <a:t>A</a:t>
            </a:r>
            <a:r>
              <a:rPr lang="en-US" sz="4800" b="1" dirty="0" smtClean="0">
                <a:sym typeface="Symbol"/>
              </a:rPr>
              <a:t></a:t>
            </a:r>
            <a:r>
              <a:rPr lang="en-US" sz="4800" b="1" dirty="0" smtClean="0"/>
              <a:t>n</a:t>
            </a:r>
            <a:r>
              <a:rPr lang="ru-RU" sz="4800" b="1" dirty="0" smtClean="0"/>
              <a:t>    </a:t>
            </a:r>
            <a:r>
              <a:rPr lang="ru-RU" sz="4800" dirty="0" smtClean="0"/>
              <a:t>или</a:t>
            </a:r>
            <a:r>
              <a:rPr lang="ru-RU" sz="4800" b="1" dirty="0" smtClean="0"/>
              <a:t>   </a:t>
            </a:r>
            <a:r>
              <a:rPr lang="en-US" sz="4800" b="1" dirty="0" smtClean="0"/>
              <a:t>N</a:t>
            </a:r>
            <a:r>
              <a:rPr lang="ru-RU" sz="4800" b="1" dirty="0" smtClean="0"/>
              <a:t> = </a:t>
            </a:r>
            <a:r>
              <a:rPr lang="en-US" sz="4800" b="1" dirty="0" err="1" smtClean="0"/>
              <a:t>N</a:t>
            </a:r>
            <a:r>
              <a:rPr lang="en-US" sz="4800" b="1" baseline="-25000" dirty="0" err="1" smtClean="0"/>
              <a:t>A</a:t>
            </a:r>
            <a:r>
              <a:rPr lang="en-US" sz="4800" b="1" dirty="0" err="1" smtClean="0">
                <a:sym typeface="Symbol"/>
              </a:rPr>
              <a:t>ν</a:t>
            </a:r>
            <a:r>
              <a:rPr lang="en-US" sz="4800" b="1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571625" y="2928938"/>
          <a:ext cx="1982788" cy="1728787"/>
        </p:xfrm>
        <a:graphic>
          <a:graphicData uri="http://schemas.openxmlformats.org/presentationml/2006/ole">
            <p:oleObj spid="_x0000_s25602" r:id="rId3" imgW="495000" imgH="431640" progId="Equation.DSMT4">
              <p:embed/>
            </p:oleObj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072066" y="3071810"/>
          <a:ext cx="2181225" cy="1571625"/>
        </p:xfrm>
        <a:graphic>
          <a:graphicData uri="http://schemas.openxmlformats.org/presentationml/2006/ole">
            <p:oleObj spid="_x0000_s25603" r:id="rId4" imgW="54576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36907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Задача 1</a:t>
            </a:r>
            <a:r>
              <a:rPr lang="ru-RU" b="1" dirty="0" smtClean="0"/>
              <a:t>.</a:t>
            </a:r>
            <a:r>
              <a:rPr lang="ru-RU" sz="4000" dirty="0" smtClean="0"/>
              <a:t>Сколько молекул содержится в 11 г углекислого газа СО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?</a:t>
            </a:r>
            <a:br>
              <a:rPr lang="ru-RU" sz="4000" dirty="0" smtClean="0"/>
            </a:br>
            <a:r>
              <a:rPr lang="ru-RU" b="1" dirty="0" smtClean="0"/>
              <a:t>Дано: </a:t>
            </a:r>
            <a:r>
              <a:rPr lang="en-US" b="1" dirty="0" smtClean="0"/>
              <a:t>m</a:t>
            </a:r>
            <a:r>
              <a:rPr lang="ru-RU" b="1" dirty="0" smtClean="0"/>
              <a:t>(СО</a:t>
            </a:r>
            <a:r>
              <a:rPr lang="ru-RU" b="1" baseline="-25000" dirty="0" smtClean="0"/>
              <a:t>2</a:t>
            </a:r>
            <a:r>
              <a:rPr lang="ru-RU" b="1" dirty="0" smtClean="0"/>
              <a:t>) = 11 г; Найти: </a:t>
            </a:r>
            <a:r>
              <a:rPr lang="en-US" b="1" dirty="0" smtClean="0"/>
              <a:t>N</a:t>
            </a:r>
            <a:r>
              <a:rPr lang="ru-RU" b="1" dirty="0" smtClean="0"/>
              <a:t> - ?</a:t>
            </a:r>
            <a:br>
              <a:rPr lang="ru-RU" b="1" dirty="0" smtClean="0"/>
            </a:br>
            <a:r>
              <a:rPr lang="ru-RU" b="1" dirty="0" smtClean="0"/>
              <a:t>                         Решение: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</a:t>
            </a:r>
            <a:r>
              <a:rPr lang="en-US" b="1" dirty="0" smtClean="0"/>
              <a:t>N</a:t>
            </a:r>
            <a:r>
              <a:rPr lang="ru-RU" b="1" dirty="0" smtClean="0"/>
              <a:t> = </a:t>
            </a:r>
            <a:r>
              <a:rPr lang="en-US" b="1" dirty="0" smtClean="0"/>
              <a:t>N</a:t>
            </a:r>
            <a:r>
              <a:rPr lang="en-US" b="1" baseline="-25000" dirty="0" smtClean="0"/>
              <a:t>A</a:t>
            </a:r>
            <a:r>
              <a:rPr lang="en-US" b="1" dirty="0" smtClean="0">
                <a:sym typeface="Symbol"/>
              </a:rPr>
              <a:t></a:t>
            </a:r>
            <a:r>
              <a:rPr lang="en-US" b="1" dirty="0" smtClean="0"/>
              <a:t>n</a:t>
            </a:r>
            <a:r>
              <a:rPr lang="ru-RU" b="1" dirty="0" smtClean="0"/>
              <a:t>;                </a:t>
            </a:r>
            <a:br>
              <a:rPr lang="ru-RU" b="1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b="1" dirty="0" smtClean="0">
                <a:solidFill>
                  <a:schemeClr val="tx2"/>
                </a:solidFill>
              </a:rPr>
              <a:t>Рассчитываем молярную массу: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М(СО</a:t>
            </a:r>
            <a:r>
              <a:rPr lang="ru-RU" baseline="-25000" dirty="0" smtClean="0"/>
              <a:t>2</a:t>
            </a:r>
            <a:r>
              <a:rPr lang="ru-RU" dirty="0" smtClean="0"/>
              <a:t>) = 12 + 2</a:t>
            </a:r>
            <a:r>
              <a:rPr lang="en-US" dirty="0" smtClean="0">
                <a:sym typeface="Symbol"/>
              </a:rPr>
              <a:t></a:t>
            </a:r>
            <a:r>
              <a:rPr lang="ru-RU" dirty="0" smtClean="0"/>
              <a:t>16 = 44 г/моль</a:t>
            </a:r>
            <a:endParaRPr lang="ru-RU" dirty="0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4500562" y="3286124"/>
          <a:ext cx="1460500" cy="1257300"/>
        </p:xfrm>
        <a:graphic>
          <a:graphicData uri="http://schemas.openxmlformats.org/presentationml/2006/ole">
            <p:oleObj spid="_x0000_s36866" r:id="rId3" imgW="457200" imgH="393480" progId="Equation.DSMT4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6429388" y="3286124"/>
          <a:ext cx="1508125" cy="1298575"/>
        </p:xfrm>
        <a:graphic>
          <a:graphicData uri="http://schemas.openxmlformats.org/presentationml/2006/ole">
            <p:oleObj spid="_x0000_s36867" r:id="rId4" imgW="45720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количеством вещества понимают число атомов и молекул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(так как вещества состоят из атомов и молекул)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Для получения определенного количества продукта (в химической лаборатории или на заводе) необходимо брать строго определенные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количества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исходных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веществ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Вопрос : В чем измерять вещества?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2"/>
                </a:solidFill>
              </a:rPr>
              <a:t>1.Определяем число молей в-ва: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dirty="0" smtClean="0"/>
              <a:t> </a:t>
            </a:r>
            <a:r>
              <a:rPr lang="en-US" dirty="0" smtClean="0"/>
              <a:t>n(</a:t>
            </a:r>
            <a:r>
              <a:rPr lang="ru-RU" dirty="0" smtClean="0"/>
              <a:t>СО</a:t>
            </a:r>
            <a:r>
              <a:rPr lang="ru-RU" baseline="-25000" dirty="0" smtClean="0"/>
              <a:t>2</a:t>
            </a:r>
            <a:r>
              <a:rPr lang="en-US" dirty="0" smtClean="0"/>
              <a:t>) =  11/44 = 0,25 </a:t>
            </a:r>
            <a:r>
              <a:rPr lang="ru-RU" dirty="0" smtClean="0"/>
              <a:t>моль</a:t>
            </a:r>
            <a:r>
              <a:rPr lang="en-US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>
                <a:solidFill>
                  <a:schemeClr val="tx2"/>
                </a:solidFill>
              </a:rPr>
              <a:t>2. Определяем число молекул: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en-US" dirty="0" smtClean="0"/>
              <a:t>N(</a:t>
            </a:r>
            <a:r>
              <a:rPr lang="ru-RU" dirty="0" smtClean="0"/>
              <a:t>СО</a:t>
            </a:r>
            <a:r>
              <a:rPr lang="ru-RU" baseline="-25000" dirty="0" smtClean="0"/>
              <a:t>2</a:t>
            </a:r>
            <a:r>
              <a:rPr lang="en-US" dirty="0" smtClean="0"/>
              <a:t>)= 6·1</a:t>
            </a:r>
            <a:r>
              <a:rPr lang="ru-RU" dirty="0" smtClean="0"/>
              <a:t>0</a:t>
            </a:r>
            <a:r>
              <a:rPr lang="ru-RU" baseline="30000" dirty="0" smtClean="0"/>
              <a:t>23</a:t>
            </a:r>
            <a:r>
              <a:rPr lang="en-US" baseline="30000" dirty="0" smtClean="0"/>
              <a:t>  </a:t>
            </a:r>
            <a:r>
              <a:rPr lang="en-US" dirty="0" smtClean="0"/>
              <a:t>· 0,25 = 1,5· 1</a:t>
            </a:r>
            <a:r>
              <a:rPr lang="ru-RU" dirty="0" smtClean="0"/>
              <a:t>0</a:t>
            </a:r>
            <a:r>
              <a:rPr lang="ru-RU" baseline="30000" dirty="0" smtClean="0"/>
              <a:t>23</a:t>
            </a:r>
            <a:r>
              <a:rPr lang="en-US" baseline="30000" dirty="0" smtClean="0"/>
              <a:t>  </a:t>
            </a:r>
            <a:br>
              <a:rPr lang="en-US" baseline="30000" dirty="0" smtClean="0"/>
            </a:br>
            <a:r>
              <a:rPr lang="ru-RU" baseline="30000" dirty="0" smtClean="0"/>
              <a:t>    </a:t>
            </a:r>
            <a:r>
              <a:rPr lang="ru-RU" b="1" dirty="0" smtClean="0">
                <a:solidFill>
                  <a:schemeClr val="tx2"/>
                </a:solidFill>
              </a:rPr>
              <a:t>Ответ:</a:t>
            </a:r>
            <a:r>
              <a:rPr lang="ru-RU" dirty="0" smtClean="0"/>
              <a:t> в 11 г углекислого газа содержится  </a:t>
            </a:r>
            <a:r>
              <a:rPr lang="en-US" dirty="0" smtClean="0"/>
              <a:t>1,5· 1</a:t>
            </a:r>
            <a:r>
              <a:rPr lang="ru-RU" dirty="0" smtClean="0"/>
              <a:t>0</a:t>
            </a:r>
            <a:r>
              <a:rPr lang="ru-RU" baseline="30000" dirty="0" smtClean="0"/>
              <a:t>23   </a:t>
            </a:r>
            <a:r>
              <a:rPr lang="ru-RU" dirty="0" smtClean="0"/>
              <a:t>   молекул.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642942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C00000"/>
                </a:solidFill>
              </a:rPr>
              <a:t>Пропорцией называется равенство двух отношений:</a:t>
            </a:r>
            <a:r>
              <a:rPr lang="ru-RU" sz="4000" dirty="0" smtClean="0"/>
              <a:t>    </a:t>
            </a:r>
            <a:r>
              <a:rPr lang="en-US" sz="4000" dirty="0" smtClean="0"/>
              <a:t>a</a:t>
            </a:r>
            <a:r>
              <a:rPr lang="ru-RU" sz="4000" dirty="0" smtClean="0"/>
              <a:t>:</a:t>
            </a:r>
            <a:r>
              <a:rPr lang="en-US" sz="4000" dirty="0" smtClean="0"/>
              <a:t>b</a:t>
            </a:r>
            <a:r>
              <a:rPr lang="ru-RU" sz="4000" dirty="0" smtClean="0"/>
              <a:t> = </a:t>
            </a:r>
            <a:r>
              <a:rPr lang="en-US" sz="4000" dirty="0" smtClean="0"/>
              <a:t>c</a:t>
            </a:r>
            <a:r>
              <a:rPr lang="ru-RU" sz="4000" dirty="0" smtClean="0"/>
              <a:t>:</a:t>
            </a:r>
            <a:r>
              <a:rPr lang="en-US" sz="4000" dirty="0" smtClean="0"/>
              <a:t>d</a:t>
            </a:r>
            <a:r>
              <a:rPr lang="ru-RU" sz="4000" dirty="0" smtClean="0"/>
              <a:t>   или 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где </a:t>
            </a:r>
            <a:r>
              <a:rPr lang="en-US" sz="4000" dirty="0" smtClean="0"/>
              <a:t>a</a:t>
            </a:r>
            <a:r>
              <a:rPr lang="ru-RU" sz="4000" dirty="0" smtClean="0"/>
              <a:t> и </a:t>
            </a:r>
            <a:r>
              <a:rPr lang="en-US" sz="4000" dirty="0" smtClean="0"/>
              <a:t>d</a:t>
            </a:r>
            <a:r>
              <a:rPr lang="ru-RU" sz="4000" dirty="0" smtClean="0"/>
              <a:t> – крайние члены, </a:t>
            </a:r>
            <a:r>
              <a:rPr lang="en-US" sz="4000" dirty="0" smtClean="0"/>
              <a:t>b </a:t>
            </a:r>
            <a:r>
              <a:rPr lang="ru-RU" sz="4000" dirty="0" smtClean="0"/>
              <a:t>и </a:t>
            </a:r>
            <a:r>
              <a:rPr lang="en-US" sz="4000" dirty="0" smtClean="0"/>
              <a:t>c</a:t>
            </a:r>
            <a:r>
              <a:rPr lang="ru-RU" sz="4000" dirty="0" smtClean="0"/>
              <a:t> – средние члены.</a:t>
            </a:r>
            <a:br>
              <a:rPr lang="ru-RU" sz="4000" dirty="0" smtClean="0"/>
            </a:br>
            <a:r>
              <a:rPr lang="ru-RU" sz="3600" i="1" dirty="0" smtClean="0"/>
              <a:t>Основное свойство пропорции</a:t>
            </a:r>
            <a:r>
              <a:rPr lang="ru-RU" sz="3600" dirty="0" smtClean="0"/>
              <a:t>: произведение крайних членов равно произведению средних членов: </a:t>
            </a:r>
            <a:r>
              <a:rPr lang="en-US" sz="3600" u="sng" dirty="0" smtClean="0"/>
              <a:t>a</a:t>
            </a:r>
            <a:r>
              <a:rPr lang="en-US" sz="3600" u="sng" dirty="0" smtClean="0">
                <a:sym typeface="Symbol"/>
              </a:rPr>
              <a:t></a:t>
            </a:r>
            <a:r>
              <a:rPr lang="en-US" sz="3600" u="sng" dirty="0" smtClean="0"/>
              <a:t>d</a:t>
            </a:r>
            <a:r>
              <a:rPr lang="ru-RU" sz="3600" u="sng" dirty="0" smtClean="0"/>
              <a:t> = </a:t>
            </a:r>
            <a:r>
              <a:rPr lang="en-US" sz="3600" u="sng" dirty="0" smtClean="0"/>
              <a:t>b</a:t>
            </a:r>
            <a:r>
              <a:rPr lang="en-US" sz="3600" u="sng" dirty="0" smtClean="0">
                <a:sym typeface="Symbol"/>
              </a:rPr>
              <a:t></a:t>
            </a:r>
            <a:r>
              <a:rPr lang="en-US" sz="3600" u="sng" dirty="0" smtClean="0"/>
              <a:t>c</a:t>
            </a:r>
            <a:r>
              <a:rPr lang="ru-RU" sz="3600" dirty="0" smtClean="0"/>
              <a:t>;  Отсюда можно выразить любой член, зная 3 других, например: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4000496" y="5357826"/>
          <a:ext cx="1562100" cy="1181100"/>
        </p:xfrm>
        <a:graphic>
          <a:graphicData uri="http://schemas.openxmlformats.org/presentationml/2006/ole">
            <p:oleObj spid="_x0000_s39938" r:id="rId3" imgW="520560" imgH="393480" progId="Equation.DSMT4">
              <p:embed/>
            </p:oleObj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5929322" y="928670"/>
          <a:ext cx="1255712" cy="1179512"/>
        </p:xfrm>
        <a:graphic>
          <a:graphicData uri="http://schemas.openxmlformats.org/presentationml/2006/ole">
            <p:oleObj spid="_x0000_s39939" r:id="rId4" imgW="419040" imgH="393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6226196"/>
          </a:xfrm>
        </p:spPr>
        <p:txBody>
          <a:bodyPr>
            <a:normAutofit/>
          </a:bodyPr>
          <a:lstStyle/>
          <a:p>
            <a:pPr algn="l"/>
            <a:r>
              <a:rPr lang="ru-RU" b="1" u="sng" dirty="0" smtClean="0"/>
              <a:t> </a:t>
            </a:r>
            <a:r>
              <a:rPr lang="ru-RU" sz="3600" b="1" u="sng" dirty="0" smtClean="0"/>
              <a:t>Задача 1. </a:t>
            </a:r>
            <a:r>
              <a:rPr lang="ru-RU" sz="3600" b="1" dirty="0" smtClean="0"/>
              <a:t> </a:t>
            </a:r>
            <a:r>
              <a:rPr lang="ru-RU" sz="3600" dirty="0" smtClean="0"/>
              <a:t>Сколько молекул содержится в 11 г углекислого газа СО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?</a:t>
            </a:r>
            <a:br>
              <a:rPr lang="ru-RU" sz="3600" dirty="0" smtClean="0"/>
            </a:br>
            <a:r>
              <a:rPr lang="ru-RU" sz="3600" b="1" dirty="0" smtClean="0"/>
              <a:t>Дано: </a:t>
            </a:r>
            <a:r>
              <a:rPr lang="en-US" sz="3600" b="1" dirty="0" smtClean="0"/>
              <a:t>m</a:t>
            </a:r>
            <a:r>
              <a:rPr lang="ru-RU" sz="3600" b="1" dirty="0" smtClean="0"/>
              <a:t>(СО</a:t>
            </a:r>
            <a:r>
              <a:rPr lang="ru-RU" sz="3600" b="1" baseline="-25000" dirty="0" smtClean="0"/>
              <a:t>2</a:t>
            </a:r>
            <a:r>
              <a:rPr lang="ru-RU" sz="3600" b="1" dirty="0" smtClean="0"/>
              <a:t>) = 11 г; Найти: </a:t>
            </a:r>
            <a:r>
              <a:rPr lang="en-US" sz="3600" b="1" dirty="0" smtClean="0"/>
              <a:t>N</a:t>
            </a:r>
            <a:r>
              <a:rPr lang="ru-RU" sz="3600" b="1" dirty="0" smtClean="0"/>
              <a:t> - 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                                    </a:t>
            </a:r>
            <a:r>
              <a:rPr lang="ru-RU" sz="3600" b="1" dirty="0" smtClean="0"/>
              <a:t>Решение: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chemeClr val="tx2"/>
                </a:solidFill>
              </a:rPr>
              <a:t>1. Рассчитываем молярную массу: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М(СО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) = 12 + 2</a:t>
            </a:r>
            <a:r>
              <a:rPr lang="en-US" sz="3600" dirty="0" smtClean="0">
                <a:sym typeface="Symbol"/>
              </a:rPr>
              <a:t></a:t>
            </a:r>
            <a:r>
              <a:rPr lang="ru-RU" sz="3600" dirty="0" smtClean="0"/>
              <a:t>16 = 44 г/моль </a:t>
            </a:r>
            <a:br>
              <a:rPr lang="ru-RU" sz="3600" dirty="0" smtClean="0"/>
            </a:br>
            <a:r>
              <a:rPr lang="ru-RU" sz="3600" b="1" dirty="0" smtClean="0">
                <a:solidFill>
                  <a:schemeClr val="tx2"/>
                </a:solidFill>
              </a:rPr>
              <a:t>2. Составляем пропорциональную зависимость:</a:t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3600" dirty="0" smtClean="0"/>
              <a:t>44 г СО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 содержат —  6</a:t>
            </a:r>
            <a:r>
              <a:rPr lang="en-US" sz="3600" dirty="0" smtClean="0">
                <a:sym typeface="Symbol"/>
              </a:rPr>
              <a:t></a:t>
            </a:r>
            <a:r>
              <a:rPr lang="ru-RU" sz="3600" dirty="0" smtClean="0"/>
              <a:t>10</a:t>
            </a:r>
            <a:r>
              <a:rPr lang="ru-RU" sz="3600" baseline="30000" dirty="0" smtClean="0"/>
              <a:t>23</a:t>
            </a:r>
            <a:r>
              <a:rPr lang="ru-RU" sz="3600" dirty="0" smtClean="0"/>
              <a:t>  молекул его</a:t>
            </a:r>
            <a:br>
              <a:rPr lang="ru-RU" sz="3600" dirty="0" smtClean="0"/>
            </a:br>
            <a:r>
              <a:rPr lang="ru-RU" sz="3600" dirty="0" smtClean="0"/>
              <a:t>   а 11 г                     —  х   молекул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1000100" y="642918"/>
          <a:ext cx="2360613" cy="1257300"/>
        </p:xfrm>
        <a:graphic>
          <a:graphicData uri="http://schemas.openxmlformats.org/presentationml/2006/ole">
            <p:oleObj spid="_x0000_s27650" r:id="rId3" imgW="787320" imgH="419040" progId="Equation.DSMT4">
              <p:embed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1000100" y="2143116"/>
          <a:ext cx="4530725" cy="1257300"/>
        </p:xfrm>
        <a:graphic>
          <a:graphicData uri="http://schemas.openxmlformats.org/presentationml/2006/ole">
            <p:oleObj spid="_x0000_s27651" r:id="rId4" imgW="1511280" imgH="419040" progId="Equation.DSMT4">
              <p:embed/>
            </p:oleObj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5643570" y="2643182"/>
          <a:ext cx="1436687" cy="414338"/>
        </p:xfrm>
        <a:graphic>
          <a:graphicData uri="http://schemas.openxmlformats.org/presentationml/2006/ole">
            <p:oleObj spid="_x0000_s27652" r:id="rId5" imgW="571320" imgH="164880" progId="Equation.DSMT4">
              <p:embed/>
            </p:oleObj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1571604" y="4000504"/>
          <a:ext cx="4383088" cy="1079500"/>
        </p:xfrm>
        <a:graphic>
          <a:graphicData uri="http://schemas.openxmlformats.org/presentationml/2006/ole">
            <p:oleObj spid="_x0000_s27653" r:id="rId6" imgW="1752480" imgH="4316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u="sng" dirty="0" smtClean="0"/>
              <a:t>Задача 2.</a:t>
            </a:r>
            <a:r>
              <a:rPr lang="ru-RU" sz="4000" u="sng" dirty="0" smtClean="0"/>
              <a:t> </a:t>
            </a:r>
            <a:r>
              <a:rPr lang="ru-RU" sz="4000" dirty="0" smtClean="0"/>
              <a:t>Найти массу 15</a:t>
            </a:r>
            <a:r>
              <a:rPr lang="en-US" sz="4000" dirty="0" smtClean="0">
                <a:sym typeface="Symbol"/>
              </a:rPr>
              <a:t></a:t>
            </a:r>
            <a:r>
              <a:rPr lang="ru-RU" sz="4000" dirty="0" smtClean="0"/>
              <a:t>10</a:t>
            </a:r>
            <a:r>
              <a:rPr lang="ru-RU" sz="4000" baseline="30000" dirty="0" smtClean="0"/>
              <a:t>23</a:t>
            </a:r>
            <a:r>
              <a:rPr lang="ru-RU" sz="4000" dirty="0" smtClean="0"/>
              <a:t> молекул кислорода.</a:t>
            </a:r>
            <a:br>
              <a:rPr lang="ru-RU" sz="4000" dirty="0" smtClean="0"/>
            </a:br>
            <a:r>
              <a:rPr lang="ru-RU" sz="4000" b="1" dirty="0" smtClean="0"/>
              <a:t>Дано:</a:t>
            </a:r>
            <a:r>
              <a:rPr lang="en-US" sz="4000" b="1" dirty="0" smtClean="0"/>
              <a:t>N</a:t>
            </a:r>
            <a:r>
              <a:rPr lang="ru-RU" sz="4000" b="1" dirty="0" smtClean="0"/>
              <a:t>(О</a:t>
            </a:r>
            <a:r>
              <a:rPr lang="ru-RU" sz="4000" b="1" baseline="-25000" dirty="0" smtClean="0"/>
              <a:t>2</a:t>
            </a:r>
            <a:r>
              <a:rPr lang="ru-RU" sz="4000" b="1" dirty="0" smtClean="0"/>
              <a:t>)= 15</a:t>
            </a:r>
            <a:r>
              <a:rPr lang="en-US" sz="4000" b="1" dirty="0" smtClean="0">
                <a:sym typeface="Symbol"/>
              </a:rPr>
              <a:t></a:t>
            </a:r>
            <a:r>
              <a:rPr lang="ru-RU" sz="4000" b="1" dirty="0" smtClean="0"/>
              <a:t>10</a:t>
            </a:r>
            <a:r>
              <a:rPr lang="ru-RU" sz="4000" b="1" baseline="30000" dirty="0" smtClean="0"/>
              <a:t>23</a:t>
            </a:r>
            <a:r>
              <a:rPr lang="ru-RU" sz="4000" b="1" dirty="0" smtClean="0"/>
              <a:t> (молекул) Найти: </a:t>
            </a:r>
            <a:r>
              <a:rPr lang="en-US" sz="4000" b="1" dirty="0" smtClean="0"/>
              <a:t>m</a:t>
            </a:r>
            <a:r>
              <a:rPr lang="ru-RU" sz="4000" b="1" dirty="0" smtClean="0"/>
              <a:t> = ?</a:t>
            </a:r>
            <a:br>
              <a:rPr lang="ru-RU" sz="4000" b="1" dirty="0" smtClean="0"/>
            </a:br>
            <a:r>
              <a:rPr lang="ru-RU" sz="4000" b="1" dirty="0" smtClean="0"/>
              <a:t>                            Решение: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tx2"/>
                </a:solidFill>
              </a:rPr>
              <a:t> 1. Рассчитываем молярную массу: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М(О</a:t>
            </a:r>
            <a:r>
              <a:rPr lang="ru-RU" sz="4000" baseline="-25000" dirty="0" smtClean="0"/>
              <a:t>2</a:t>
            </a:r>
            <a:r>
              <a:rPr lang="ru-RU" sz="4000" dirty="0" smtClean="0"/>
              <a:t>) = 16</a:t>
            </a:r>
            <a:r>
              <a:rPr lang="en-US" sz="4000" dirty="0" smtClean="0">
                <a:sym typeface="Symbol"/>
              </a:rPr>
              <a:t></a:t>
            </a:r>
            <a:r>
              <a:rPr lang="ru-RU" sz="4000" dirty="0" smtClean="0"/>
              <a:t>2 = 32 г/моль</a:t>
            </a:r>
            <a:br>
              <a:rPr lang="ru-RU" sz="4000" dirty="0" smtClean="0"/>
            </a:br>
            <a:r>
              <a:rPr lang="ru-RU" sz="4000" b="1" dirty="0" smtClean="0">
                <a:solidFill>
                  <a:schemeClr val="tx2"/>
                </a:solidFill>
              </a:rPr>
              <a:t> 2. Составляем пропорциональную зависимость: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32 г кислорода содержит — 6</a:t>
            </a:r>
            <a:r>
              <a:rPr lang="en-US" sz="4000" dirty="0" smtClean="0">
                <a:sym typeface="Symbol"/>
              </a:rPr>
              <a:t></a:t>
            </a:r>
            <a:r>
              <a:rPr lang="ru-RU" sz="4000" dirty="0" smtClean="0"/>
              <a:t>10</a:t>
            </a:r>
            <a:r>
              <a:rPr lang="ru-RU" sz="4000" baseline="30000" dirty="0" smtClean="0"/>
              <a:t>23</a:t>
            </a:r>
            <a:r>
              <a:rPr lang="ru-RU" sz="4000" dirty="0" smtClean="0"/>
              <a:t>  молекул </a:t>
            </a:r>
            <a:br>
              <a:rPr lang="ru-RU" sz="4000" dirty="0" smtClean="0"/>
            </a:br>
            <a:r>
              <a:rPr lang="ru-RU" sz="4000" dirty="0" smtClean="0"/>
              <a:t>а      х г                                   — 15</a:t>
            </a:r>
            <a:r>
              <a:rPr lang="en-US" sz="4000" dirty="0" smtClean="0">
                <a:sym typeface="Symbol"/>
              </a:rPr>
              <a:t></a:t>
            </a:r>
            <a:r>
              <a:rPr lang="ru-RU" sz="4000" dirty="0" smtClean="0"/>
              <a:t>10</a:t>
            </a:r>
            <a:r>
              <a:rPr lang="ru-RU" sz="4000" baseline="30000" dirty="0" smtClean="0"/>
              <a:t>23</a:t>
            </a:r>
            <a:r>
              <a:rPr lang="ru-RU" sz="4000" dirty="0" smtClean="0"/>
              <a:t> молекул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60722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tx2"/>
                </a:solidFill>
              </a:rPr>
              <a:t>Составление пропорции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1214414" y="2214554"/>
          <a:ext cx="6399213" cy="2667000"/>
        </p:xfrm>
        <a:graphic>
          <a:graphicData uri="http://schemas.openxmlformats.org/presentationml/2006/ole">
            <p:oleObj spid="_x0000_s40962" r:id="rId3" imgW="2133360" imgH="8888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ru-RU" dirty="0" smtClean="0"/>
              <a:t>Неверная пропорция ! </a:t>
            </a:r>
            <a:br>
              <a:rPr lang="ru-RU" dirty="0" smtClean="0"/>
            </a:br>
            <a:r>
              <a:rPr lang="ru-RU" dirty="0" smtClean="0"/>
              <a:t>32 г      —            6</a:t>
            </a:r>
            <a:r>
              <a:rPr lang="en-US" dirty="0" smtClean="0">
                <a:sym typeface="Symbol"/>
              </a:rPr>
              <a:t></a:t>
            </a:r>
            <a:r>
              <a:rPr lang="ru-RU" dirty="0" smtClean="0"/>
              <a:t>10</a:t>
            </a:r>
            <a:r>
              <a:rPr lang="ru-RU" baseline="30000" dirty="0" smtClean="0"/>
              <a:t>23</a:t>
            </a:r>
            <a:r>
              <a:rPr lang="ru-RU" dirty="0" smtClean="0"/>
              <a:t>  молекул</a:t>
            </a:r>
            <a:br>
              <a:rPr lang="ru-RU" dirty="0" smtClean="0"/>
            </a:br>
            <a:r>
              <a:rPr lang="ru-RU" dirty="0" smtClean="0"/>
              <a:t>15</a:t>
            </a:r>
            <a:r>
              <a:rPr lang="en-US" dirty="0" smtClean="0">
                <a:sym typeface="Symbol"/>
              </a:rPr>
              <a:t></a:t>
            </a:r>
            <a:r>
              <a:rPr lang="ru-RU" dirty="0" smtClean="0"/>
              <a:t>10</a:t>
            </a:r>
            <a:r>
              <a:rPr lang="ru-RU" baseline="30000" dirty="0" smtClean="0"/>
              <a:t>23 </a:t>
            </a:r>
            <a:r>
              <a:rPr lang="ru-RU" dirty="0" smtClean="0"/>
              <a:t>молекул                   – х г  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3690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Вопрос: Как рассчитать число частиц, содержащихся в 1 моль вещества? 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en-US" b="1" dirty="0" smtClean="0">
                <a:solidFill>
                  <a:schemeClr val="tx2"/>
                </a:solidFill>
              </a:rPr>
              <a:t/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ru-RU" dirty="0" smtClean="0"/>
              <a:t>Очевидно, что надо массу 1 моль вещества разделить на массу 1 атома </a:t>
            </a: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Массы атомов элементов в г: </a:t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m(H) = 1,674·</a:t>
            </a:r>
            <a:r>
              <a:rPr lang="ru-RU" dirty="0" smtClean="0"/>
              <a:t> 10</a:t>
            </a:r>
            <a:r>
              <a:rPr lang="en-US" baseline="30000" dirty="0" smtClean="0"/>
              <a:t>-</a:t>
            </a:r>
            <a:r>
              <a:rPr lang="ru-RU" baseline="30000" dirty="0" smtClean="0"/>
              <a:t>24</a:t>
            </a:r>
            <a:r>
              <a:rPr lang="en-US" baseline="30000" dirty="0" smtClean="0"/>
              <a:t> </a:t>
            </a:r>
            <a:r>
              <a:rPr lang="ru-RU" baseline="30000" dirty="0" smtClean="0"/>
              <a:t> </a:t>
            </a:r>
            <a:r>
              <a:rPr lang="en-US" baseline="30000" dirty="0" smtClean="0"/>
              <a:t/>
            </a:r>
            <a:br>
              <a:rPr lang="en-US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r>
              <a:rPr lang="en-US" dirty="0" smtClean="0"/>
              <a:t>m(O) = 2,667·</a:t>
            </a:r>
            <a:r>
              <a:rPr lang="ru-RU" dirty="0" smtClean="0"/>
              <a:t> 10</a:t>
            </a:r>
            <a:r>
              <a:rPr lang="en-US" baseline="30000" dirty="0" smtClean="0"/>
              <a:t>-</a:t>
            </a:r>
            <a:r>
              <a:rPr lang="ru-RU" baseline="30000" dirty="0" smtClean="0"/>
              <a:t>2</a:t>
            </a:r>
            <a:r>
              <a:rPr lang="en-US" baseline="30000" dirty="0" smtClean="0"/>
              <a:t>3 </a:t>
            </a:r>
            <a:br>
              <a:rPr lang="en-US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r>
              <a:rPr lang="en-US" dirty="0" smtClean="0"/>
              <a:t>m(C) = 1,993·</a:t>
            </a:r>
            <a:r>
              <a:rPr lang="ru-RU" dirty="0" smtClean="0"/>
              <a:t> 10</a:t>
            </a:r>
            <a:r>
              <a:rPr lang="en-US" baseline="30000" dirty="0" smtClean="0"/>
              <a:t>-</a:t>
            </a:r>
            <a:r>
              <a:rPr lang="ru-RU" baseline="30000" dirty="0" smtClean="0"/>
              <a:t>2</a:t>
            </a:r>
            <a:r>
              <a:rPr lang="en-US" baseline="30000" dirty="0" smtClean="0"/>
              <a:t>3</a:t>
            </a:r>
            <a:r>
              <a:rPr lang="ru-RU" baseline="30000" dirty="0" smtClean="0"/>
              <a:t>             </a:t>
            </a:r>
            <a:br>
              <a:rPr lang="ru-RU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r>
              <a:rPr lang="ru-RU" baseline="30000" dirty="0" smtClean="0"/>
              <a:t/>
            </a:r>
            <a:br>
              <a:rPr lang="ru-RU" baseline="30000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/>
              <a:t>Число атомов (С) = М(С)/</a:t>
            </a:r>
            <a:r>
              <a:rPr lang="en-US" sz="4000" dirty="0" smtClean="0"/>
              <a:t>m(1 </a:t>
            </a:r>
            <a:r>
              <a:rPr lang="ru-RU" sz="4000" dirty="0" smtClean="0"/>
              <a:t>атома С) </a:t>
            </a:r>
            <a:r>
              <a:rPr lang="ru-RU" sz="3600" baseline="30000" dirty="0" smtClean="0"/>
              <a:t/>
            </a:r>
            <a:br>
              <a:rPr lang="ru-RU" sz="3600" baseline="30000" dirty="0" smtClean="0"/>
            </a:br>
            <a:endParaRPr lang="ru-RU" sz="3600" b="1" dirty="0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1428728" y="3786190"/>
          <a:ext cx="5945188" cy="1676400"/>
        </p:xfrm>
        <a:graphic>
          <a:graphicData uri="http://schemas.openxmlformats.org/presentationml/2006/ole">
            <p:oleObj spid="_x0000_s41986" r:id="rId3" imgW="1485720" imgH="4190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369072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b="1" dirty="0" smtClean="0"/>
              <a:t> Другими словами, в чем измерять число атомов и молекул?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Атомы и молекулы просто так не сосчитаешь из-за их </a:t>
            </a:r>
            <a:r>
              <a:rPr lang="ru-RU" sz="3600" b="1" dirty="0" smtClean="0">
                <a:solidFill>
                  <a:schemeClr val="tx2"/>
                </a:solidFill>
              </a:rPr>
              <a:t>малых размеров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r>
              <a:rPr lang="ru-RU" sz="3600" dirty="0" smtClean="0"/>
              <a:t>В химических лабораториях и на заводах при отмеривании веществ пользуются, в основном </a:t>
            </a:r>
            <a:r>
              <a:rPr lang="ru-RU" sz="3600" b="1" dirty="0" smtClean="0">
                <a:solidFill>
                  <a:schemeClr val="tx2"/>
                </a:solidFill>
              </a:rPr>
              <a:t>весами</a:t>
            </a:r>
            <a:r>
              <a:rPr lang="ru-RU" sz="3600" dirty="0" smtClean="0"/>
              <a:t>. </a:t>
            </a:r>
            <a:br>
              <a:rPr lang="ru-RU" sz="3600" dirty="0" smtClean="0"/>
            </a:br>
            <a:r>
              <a:rPr lang="ru-RU" sz="3600" dirty="0" smtClean="0"/>
              <a:t>Значит, надо создать такую единицу измерения, в которой </a:t>
            </a:r>
            <a:r>
              <a:rPr lang="ru-RU" sz="3600" i="1" dirty="0" smtClean="0"/>
              <a:t>одновременно сочетались бы масса (легко измеряется) и число молекул (или атомов)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6297634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Итоги урока</a:t>
            </a: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sz="4000" dirty="0" smtClean="0"/>
              <a:t>1.</a:t>
            </a:r>
            <a:r>
              <a:rPr lang="ru-RU" sz="4000" b="1" dirty="0" smtClean="0">
                <a:solidFill>
                  <a:srgbClr val="C00000"/>
                </a:solidFill>
              </a:rPr>
              <a:t>Моль</a:t>
            </a:r>
            <a:r>
              <a:rPr lang="ru-RU" sz="4000" dirty="0" smtClean="0"/>
              <a:t> – единица количества вещества</a:t>
            </a: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sz="4000" dirty="0" smtClean="0"/>
              <a:t>2. Один моль любого вещества содержит одинаковое число структурных единиц (молекулы, атомы, ионы), равное 6</a:t>
            </a:r>
            <a:r>
              <a:rPr lang="en-US" sz="4000" dirty="0" smtClean="0">
                <a:sym typeface="Symbol"/>
              </a:rPr>
              <a:t></a:t>
            </a:r>
            <a:r>
              <a:rPr lang="ru-RU" sz="4000" dirty="0" smtClean="0"/>
              <a:t>10</a:t>
            </a:r>
            <a:r>
              <a:rPr lang="ru-RU" sz="4000" baseline="30000" dirty="0" smtClean="0"/>
              <a:t>23</a:t>
            </a:r>
            <a:r>
              <a:rPr lang="ru-RU" sz="4000" dirty="0" smtClean="0"/>
              <a:t>  , называемое числом Авогадро или постоянной Авогадро, которая обозначается </a:t>
            </a:r>
            <a:r>
              <a:rPr lang="en-US" sz="4000" b="1" dirty="0" smtClean="0">
                <a:solidFill>
                  <a:srgbClr val="C00000"/>
                </a:solidFill>
              </a:rPr>
              <a:t>N</a:t>
            </a:r>
            <a:r>
              <a:rPr lang="en-US" sz="4000" b="1" baseline="-25000" dirty="0" smtClean="0">
                <a:solidFill>
                  <a:srgbClr val="C00000"/>
                </a:solidFill>
              </a:rPr>
              <a:t>A</a:t>
            </a:r>
            <a:endParaRPr lang="ru-RU" sz="4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/>
          <a:lstStyle/>
          <a:p>
            <a:pPr algn="l"/>
            <a:r>
              <a:rPr lang="ru-RU" sz="3600" dirty="0" smtClean="0"/>
              <a:t>3. Молярная масса вещества – это масса 1 моль вещества. </a:t>
            </a:r>
            <a:br>
              <a:rPr lang="ru-RU" sz="3600" dirty="0" smtClean="0"/>
            </a:br>
            <a:r>
              <a:rPr lang="ru-RU" sz="3600" dirty="0" smtClean="0"/>
              <a:t>Единицы измерения молярной массы вещества: г/моль, кг/</a:t>
            </a:r>
            <a:r>
              <a:rPr lang="ru-RU" sz="3600" dirty="0" err="1" smtClean="0"/>
              <a:t>кмоль</a:t>
            </a:r>
            <a:r>
              <a:rPr lang="ru-RU" sz="3600" dirty="0" smtClean="0"/>
              <a:t>, мг/</a:t>
            </a:r>
            <a:r>
              <a:rPr lang="ru-RU" sz="3600" dirty="0" err="1" smtClean="0"/>
              <a:t>ммоль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4. Взаимосвязь массы, числа частиц и количества вещества выражается формулами: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2786050" y="4000504"/>
          <a:ext cx="4803775" cy="2516188"/>
        </p:xfrm>
        <a:graphic>
          <a:graphicData uri="http://schemas.openxmlformats.org/presentationml/2006/ole">
            <p:oleObj spid="_x0000_s43010" r:id="rId3" imgW="1600200" imgH="8380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6226196"/>
          </a:xfrm>
        </p:spPr>
        <p:txBody>
          <a:bodyPr/>
          <a:lstStyle/>
          <a:p>
            <a:r>
              <a:rPr lang="ru-RU" dirty="0" smtClean="0"/>
              <a:t>И такая единица измерения была создана и названа </a:t>
            </a:r>
            <a:r>
              <a:rPr lang="ru-RU" b="1" dirty="0" smtClean="0">
                <a:solidFill>
                  <a:srgbClr val="C00000"/>
                </a:solidFill>
              </a:rPr>
              <a:t>МОЛЬ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Вопрос: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Какие массы кислорода и водорода содержат одинаковое число </a:t>
            </a:r>
            <a:r>
              <a:rPr lang="ru-RU" u="sng" dirty="0" smtClean="0"/>
              <a:t>атомов?</a:t>
            </a:r>
            <a:r>
              <a:rPr lang="ru-RU" dirty="0" smtClean="0"/>
              <a:t>»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Autofit/>
          </a:bodyPr>
          <a:lstStyle/>
          <a:p>
            <a:r>
              <a:rPr lang="ru-RU" sz="3600" b="1" u="sng" dirty="0" smtClean="0"/>
              <a:t>Ход логических </a:t>
            </a:r>
            <a:r>
              <a:rPr lang="ru-RU" sz="3600" b="1" u="sng" smtClean="0"/>
              <a:t>рассуждений </a:t>
            </a:r>
            <a:r>
              <a:rPr lang="ru-RU" sz="3600" smtClean="0"/>
              <a:t>: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1) атом </a:t>
            </a:r>
            <a:r>
              <a:rPr lang="en-US" sz="3600" dirty="0" smtClean="0"/>
              <a:t>O</a:t>
            </a:r>
            <a:r>
              <a:rPr lang="ru-RU" sz="3600" dirty="0" smtClean="0"/>
              <a:t> в 16 раз тяжелее атома </a:t>
            </a:r>
            <a:r>
              <a:rPr lang="en-US" sz="3600" dirty="0" smtClean="0"/>
              <a:t>H</a:t>
            </a:r>
            <a:br>
              <a:rPr lang="en-US" sz="3600" dirty="0" smtClean="0"/>
            </a:br>
            <a:r>
              <a:rPr lang="en-US" sz="3600" dirty="0" smtClean="0"/>
              <a:t> A</a:t>
            </a:r>
            <a:r>
              <a:rPr lang="en-US" sz="3600" baseline="-25000" dirty="0" smtClean="0"/>
              <a:t>r</a:t>
            </a:r>
            <a:r>
              <a:rPr lang="ru-RU" sz="3600" dirty="0" smtClean="0"/>
              <a:t>(Н) = 1 </a:t>
            </a:r>
            <a:r>
              <a:rPr lang="en-US" sz="3600" dirty="0" smtClean="0"/>
              <a:t>    A</a:t>
            </a:r>
            <a:r>
              <a:rPr lang="en-US" sz="3600" baseline="-25000" dirty="0" smtClean="0"/>
              <a:t>r</a:t>
            </a:r>
            <a:r>
              <a:rPr lang="ru-RU" sz="3600" dirty="0" smtClean="0"/>
              <a:t>(О) = 16. </a:t>
            </a:r>
            <a:br>
              <a:rPr lang="ru-RU" sz="3600" dirty="0" smtClean="0"/>
            </a:br>
            <a:r>
              <a:rPr lang="ru-RU" sz="3600" dirty="0" smtClean="0"/>
              <a:t>2)</a:t>
            </a:r>
            <a:r>
              <a:rPr lang="en-US" sz="3600" dirty="0" smtClean="0"/>
              <a:t> </a:t>
            </a:r>
            <a:r>
              <a:rPr lang="ru-RU" sz="3600" dirty="0" smtClean="0"/>
              <a:t>значит, одинаковое число атомов </a:t>
            </a:r>
            <a:r>
              <a:rPr lang="en-US" sz="3600" dirty="0" smtClean="0"/>
              <a:t>O</a:t>
            </a:r>
            <a:r>
              <a:rPr lang="ru-RU" sz="3600" dirty="0" smtClean="0"/>
              <a:t> будет по массе </a:t>
            </a:r>
            <a:r>
              <a:rPr lang="en-US" sz="3600" dirty="0" smtClean="0"/>
              <a:t>&gt;</a:t>
            </a:r>
            <a:r>
              <a:rPr lang="ru-RU" sz="3600" dirty="0" smtClean="0"/>
              <a:t> такого же числа атомов </a:t>
            </a:r>
            <a:r>
              <a:rPr lang="en-US" sz="3600" dirty="0" smtClean="0"/>
              <a:t>H </a:t>
            </a:r>
            <a:r>
              <a:rPr lang="ru-RU" sz="3600" dirty="0" smtClean="0"/>
              <a:t>в 16 раз.</a:t>
            </a:r>
            <a:r>
              <a:rPr lang="en-US" sz="3600" dirty="0" smtClean="0"/>
              <a:t> </a:t>
            </a:r>
            <a:br>
              <a:rPr lang="en-US" sz="3600" dirty="0" smtClean="0"/>
            </a:br>
            <a:r>
              <a:rPr lang="ru-RU" sz="3600" dirty="0" smtClean="0"/>
              <a:t>и в 16 граммах  </a:t>
            </a:r>
            <a:r>
              <a:rPr lang="en-US" sz="3600" dirty="0" smtClean="0"/>
              <a:t>O</a:t>
            </a:r>
            <a:r>
              <a:rPr lang="ru-RU" sz="3600" dirty="0" smtClean="0"/>
              <a:t> будет столько же атомов, сколько в 1</a:t>
            </a:r>
            <a:r>
              <a:rPr lang="en-US" sz="3600" dirty="0" smtClean="0"/>
              <a:t> </a:t>
            </a:r>
            <a:r>
              <a:rPr lang="ru-RU" sz="3600" dirty="0" smtClean="0"/>
              <a:t>грамме </a:t>
            </a:r>
            <a:r>
              <a:rPr lang="en-US" sz="3600" dirty="0" smtClean="0"/>
              <a:t>H</a:t>
            </a:r>
            <a:r>
              <a:rPr lang="ru-RU" sz="3600" dirty="0" smtClean="0"/>
              <a:t>.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Далее, в 32 г кислорода будет столько же атомов, сколько в 2 г водорода. </a:t>
            </a:r>
            <a:br>
              <a:rPr lang="ru-RU" sz="3600" dirty="0" smtClean="0"/>
            </a:br>
            <a:r>
              <a:rPr lang="en-US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6369072"/>
          </a:xfrm>
        </p:spPr>
        <p:txBody>
          <a:bodyPr/>
          <a:lstStyle/>
          <a:p>
            <a:r>
              <a:rPr lang="ru-RU" dirty="0" smtClean="0"/>
              <a:t>ВОПРОС: </a:t>
            </a:r>
            <a:br>
              <a:rPr lang="ru-RU" dirty="0" smtClean="0"/>
            </a:br>
            <a:r>
              <a:rPr lang="ru-RU" dirty="0" smtClean="0"/>
              <a:t>Какие массы кислорода и водорода содержат одинаковое число </a:t>
            </a:r>
            <a:r>
              <a:rPr lang="ru-RU" u="sng" dirty="0" smtClean="0"/>
              <a:t>молекул? </a:t>
            </a:r>
            <a:endParaRPr lang="ru-RU" u="sng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369072"/>
          </a:xfrm>
        </p:spPr>
        <p:txBody>
          <a:bodyPr>
            <a:noAutofit/>
          </a:bodyPr>
          <a:lstStyle/>
          <a:p>
            <a:r>
              <a:rPr lang="ru-RU" sz="3600" dirty="0" smtClean="0"/>
              <a:t>Для ответа на этот вопрос </a:t>
            </a:r>
            <a:r>
              <a:rPr lang="ru-RU" sz="3600" dirty="0" smtClean="0"/>
              <a:t>н</a:t>
            </a:r>
            <a:r>
              <a:rPr lang="ru-RU" sz="3600" dirty="0" smtClean="0"/>
              <a:t>еобходимо  </a:t>
            </a:r>
            <a:r>
              <a:rPr lang="ru-RU" sz="3600" dirty="0" smtClean="0"/>
              <a:t>рассчитать, во сколько раз </a:t>
            </a:r>
            <a:r>
              <a:rPr lang="ru-RU" sz="3600" u="sng" dirty="0" smtClean="0"/>
              <a:t>молекула кислорода будет тяжелее молекулы водорода. </a:t>
            </a:r>
            <a:br>
              <a:rPr lang="ru-RU" sz="3600" u="sng" dirty="0" smtClean="0"/>
            </a:br>
            <a:r>
              <a:rPr lang="en-US" sz="3600" dirty="0" smtClean="0"/>
              <a:t>M</a:t>
            </a:r>
            <a:r>
              <a:rPr lang="en-US" sz="3600" baseline="-25000" dirty="0" smtClean="0"/>
              <a:t>r</a:t>
            </a:r>
            <a:r>
              <a:rPr lang="ru-RU" sz="3600" dirty="0" smtClean="0"/>
              <a:t>(</a:t>
            </a:r>
            <a:r>
              <a:rPr lang="en-US" sz="3600" dirty="0" smtClean="0"/>
              <a:t>O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) = 32; </a:t>
            </a:r>
            <a:r>
              <a:rPr lang="en-US" sz="3600" dirty="0" smtClean="0"/>
              <a:t>M</a:t>
            </a:r>
            <a:r>
              <a:rPr lang="en-US" sz="3600" baseline="-25000" dirty="0" smtClean="0"/>
              <a:t>r</a:t>
            </a:r>
            <a:r>
              <a:rPr lang="ru-RU" sz="3600" dirty="0" smtClean="0"/>
              <a:t>(</a:t>
            </a:r>
            <a:r>
              <a:rPr lang="en-US" sz="3600" dirty="0" smtClean="0"/>
              <a:t>H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) = 2. </a:t>
            </a:r>
            <a:br>
              <a:rPr lang="ru-RU" sz="3600" dirty="0" smtClean="0"/>
            </a:br>
            <a:r>
              <a:rPr lang="ru-RU" sz="3600" dirty="0" smtClean="0"/>
              <a:t> В 32 г </a:t>
            </a:r>
            <a:r>
              <a:rPr lang="en-US" sz="3600" dirty="0" smtClean="0"/>
              <a:t>O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 будет столько же молекул, сколько молекул в 2 граммах </a:t>
            </a:r>
            <a:r>
              <a:rPr lang="en-US" sz="3600" dirty="0" smtClean="0"/>
              <a:t>H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,         </a:t>
            </a:r>
            <a:br>
              <a:rPr lang="ru-RU" sz="3600" dirty="0" smtClean="0"/>
            </a:br>
            <a:r>
              <a:rPr lang="ru-RU" sz="3600" dirty="0" smtClean="0"/>
              <a:t> и в 16 г </a:t>
            </a:r>
            <a:r>
              <a:rPr lang="en-US" sz="3600" dirty="0" smtClean="0"/>
              <a:t>O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 будет столько же молекул, сколько в 1 г </a:t>
            </a:r>
            <a:r>
              <a:rPr lang="en-US" sz="3600" dirty="0" smtClean="0"/>
              <a:t>H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7858148" y="3786190"/>
          <a:ext cx="571500" cy="457200"/>
        </p:xfrm>
        <a:graphic>
          <a:graphicData uri="http://schemas.openxmlformats.org/presentationml/2006/ole">
            <p:oleObj spid="_x0000_s33794" r:id="rId3" imgW="190440" imgH="1522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62976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М</a:t>
            </a:r>
            <a:r>
              <a:rPr lang="en-US" b="1" baseline="-25000" dirty="0" smtClean="0">
                <a:solidFill>
                  <a:schemeClr val="tx2"/>
                </a:solidFill>
              </a:rPr>
              <a:t>r</a:t>
            </a:r>
            <a:r>
              <a:rPr lang="ru-RU" b="1" dirty="0" smtClean="0">
                <a:solidFill>
                  <a:schemeClr val="tx2"/>
                </a:solidFill>
              </a:rPr>
              <a:t>(Н</a:t>
            </a:r>
            <a:r>
              <a:rPr lang="ru-RU" b="1" baseline="-25000" dirty="0" smtClean="0">
                <a:solidFill>
                  <a:schemeClr val="tx2"/>
                </a:solidFill>
              </a:rPr>
              <a:t>2</a:t>
            </a:r>
            <a:r>
              <a:rPr lang="ru-RU" b="1" dirty="0" smtClean="0">
                <a:solidFill>
                  <a:schemeClr val="tx2"/>
                </a:solidFill>
              </a:rPr>
              <a:t>О) = 18; М</a:t>
            </a:r>
            <a:r>
              <a:rPr lang="en-US" b="1" baseline="-25000" dirty="0" smtClean="0">
                <a:solidFill>
                  <a:schemeClr val="tx2"/>
                </a:solidFill>
              </a:rPr>
              <a:t>r</a:t>
            </a:r>
            <a:r>
              <a:rPr lang="ru-RU" b="1" dirty="0" smtClean="0">
                <a:solidFill>
                  <a:schemeClr val="tx2"/>
                </a:solidFill>
              </a:rPr>
              <a:t>(СО</a:t>
            </a:r>
            <a:r>
              <a:rPr lang="ru-RU" b="1" baseline="-25000" dirty="0" smtClean="0">
                <a:solidFill>
                  <a:schemeClr val="tx2"/>
                </a:solidFill>
              </a:rPr>
              <a:t>2</a:t>
            </a:r>
            <a:r>
              <a:rPr lang="ru-RU" b="1" dirty="0" smtClean="0">
                <a:solidFill>
                  <a:schemeClr val="tx2"/>
                </a:solidFill>
              </a:rPr>
              <a:t>) = 44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Вопрос: Сколько граммов воды содержит столько же молекул, сколько их содержится в 2 г водорода (имеется в виду Н</a:t>
            </a:r>
            <a:r>
              <a:rPr lang="ru-RU" sz="3600" baseline="-25000" dirty="0" smtClean="0"/>
              <a:t>2</a:t>
            </a:r>
            <a:r>
              <a:rPr lang="ru-RU" sz="3600" dirty="0" smtClean="0"/>
              <a:t> простое вещество)?</a:t>
            </a:r>
            <a:br>
              <a:rPr lang="ru-RU" sz="3600" dirty="0" smtClean="0"/>
            </a:br>
            <a:r>
              <a:rPr lang="ru-RU" sz="3600" dirty="0" smtClean="0"/>
              <a:t> «В 18 г воды содержится столько же молекул, сколько в 2 г водорода»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C00000"/>
                </a:solidFill>
              </a:rPr>
              <a:t>Делаете вывод: </a:t>
            </a:r>
            <a:r>
              <a:rPr lang="ru-RU" sz="3600" i="1" u="sng" dirty="0" smtClean="0"/>
              <a:t>Одинаковое число молекул (атомов)содержится в массах численно равных их относительным молекулярным (атомным) массам.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9763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Чему равно это число молекул (атомов)?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Ученые рассчитали это число, и назвали его </a:t>
            </a:r>
            <a:r>
              <a:rPr lang="ru-RU" sz="3200" b="1" dirty="0" smtClean="0">
                <a:solidFill>
                  <a:schemeClr val="tx2"/>
                </a:solidFill>
              </a:rPr>
              <a:t>числом Авогадро </a:t>
            </a:r>
            <a:r>
              <a:rPr lang="ru-RU" sz="3200" dirty="0" smtClean="0"/>
              <a:t>по имени ученого, впервые рассчитавшего его.</a:t>
            </a:r>
            <a:br>
              <a:rPr lang="ru-RU" sz="3200" dirty="0" smtClean="0"/>
            </a:br>
            <a:r>
              <a:rPr lang="ru-RU" sz="3200" dirty="0" smtClean="0"/>
              <a:t> Обозначатся оно </a:t>
            </a:r>
            <a:r>
              <a:rPr lang="en-US" sz="3200" b="1" dirty="0" smtClean="0">
                <a:solidFill>
                  <a:srgbClr val="C00000"/>
                </a:solidFill>
              </a:rPr>
              <a:t>N</a:t>
            </a:r>
            <a:r>
              <a:rPr lang="en-US" sz="3200" b="1" baseline="-25000" dirty="0" smtClean="0">
                <a:solidFill>
                  <a:srgbClr val="C00000"/>
                </a:solidFill>
              </a:rPr>
              <a:t>A</a:t>
            </a:r>
            <a:r>
              <a:rPr lang="ru-RU" sz="3200" b="1" dirty="0" smtClean="0">
                <a:solidFill>
                  <a:srgbClr val="C00000"/>
                </a:solidFill>
              </a:rPr>
              <a:t>  = 6</a:t>
            </a:r>
            <a:r>
              <a:rPr lang="en-US" sz="3200" b="1" dirty="0" smtClean="0">
                <a:solidFill>
                  <a:srgbClr val="C00000"/>
                </a:solidFill>
                <a:sym typeface="Symbol"/>
              </a:rPr>
              <a:t></a:t>
            </a:r>
            <a:r>
              <a:rPr lang="ru-RU" sz="3200" b="1" dirty="0" smtClean="0">
                <a:solidFill>
                  <a:srgbClr val="C00000"/>
                </a:solidFill>
              </a:rPr>
              <a:t>10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23</a:t>
            </a:r>
            <a:r>
              <a:rPr lang="ru-RU" sz="3200" b="1" dirty="0" smtClean="0">
                <a:solidFill>
                  <a:srgbClr val="C00000"/>
                </a:solidFill>
              </a:rPr>
              <a:t> – число Авогадро.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Моль – это такое количество вещества, в  котором содержится 6</a:t>
            </a:r>
            <a:r>
              <a:rPr lang="en-US" sz="3200" b="1" dirty="0" smtClean="0">
                <a:solidFill>
                  <a:srgbClr val="C00000"/>
                </a:solidFill>
                <a:sym typeface="Symbol"/>
              </a:rPr>
              <a:t></a:t>
            </a:r>
            <a:r>
              <a:rPr lang="ru-RU" sz="3200" b="1" dirty="0" smtClean="0">
                <a:solidFill>
                  <a:srgbClr val="C00000"/>
                </a:solidFill>
              </a:rPr>
              <a:t>10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23</a:t>
            </a:r>
            <a:r>
              <a:rPr lang="ru-RU" sz="3200" b="1" dirty="0" smtClean="0">
                <a:solidFill>
                  <a:srgbClr val="C00000"/>
                </a:solidFill>
              </a:rPr>
              <a:t> молекул этого вещества.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239</Words>
  <PresentationFormat>Экран (4:3)</PresentationFormat>
  <Paragraphs>37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Тема Office</vt:lpstr>
      <vt:lpstr>MathType 5.0 Equation</vt:lpstr>
      <vt:lpstr>Формула</vt:lpstr>
      <vt:lpstr>КОЛИЧЕСТВО ВЕЩЕСТВА</vt:lpstr>
      <vt:lpstr>        Под количеством вещества понимают число атомов и молекул  (так как вещества состоят из атомов и молекул)  Для получения определенного количества продукта (в химической лаборатории или на заводе) необходимо брать строго определенные количества исходных веществ.  Вопрос : В чем измерять вещества?</vt:lpstr>
      <vt:lpstr>  Другими словами, в чем измерять число атомов и молекул?  Атомы и молекулы просто так не сосчитаешь из-за их малых размеров.  В химических лабораториях и на заводах при отмеривании веществ пользуются, в основном весами.  Значит, надо создать такую единицу измерения, в которой одновременно сочетались бы масса (легко измеряется) и число молекул (или атомов).</vt:lpstr>
      <vt:lpstr>И такая единица измерения была создана и названа МОЛЬ   Вопрос: Какие массы кислорода и водорода содержат одинаковое число атомов?»  </vt:lpstr>
      <vt:lpstr>Ход логических рассуждений :  1) атом O в 16 раз тяжелее атома H  Ar(Н) = 1     Ar(О) = 16.  2) значит, одинаковое число атомов O будет по массе &gt; такого же числа атомов H в 16 раз.  и в 16 граммах  O будет столько же атомов, сколько в 1 грамме H.  Далее, в 32 г кислорода будет столько же атомов, сколько в 2 г водорода.   </vt:lpstr>
      <vt:lpstr>ВОПРОС:  Какие массы кислорода и водорода содержат одинаковое число молекул? </vt:lpstr>
      <vt:lpstr>Для ответа на этот вопрос необходимо  рассчитать, во сколько раз молекула кислорода будет тяжелее молекулы водорода.  Mr(O2) = 32; Mr(H2) = 2.   В 32 г O2 будет столько же молекул, сколько молекул в 2 граммах H2,           и в 16 г O2 будет столько же молекул, сколько в 1 г H2 </vt:lpstr>
      <vt:lpstr> Мr(Н2О) = 18; Мr(СО2) = 44       Вопрос: Сколько граммов воды содержит столько же молекул, сколько их содержится в 2 г водорода (имеется в виду Н2 простое вещество)?  «В 18 г воды содержится столько же молекул, сколько в 2 г водорода» Делаете вывод: Одинаковое число молекул (атомов)содержится в массах численно равных их относительным молекулярным (атомным) массам.  </vt:lpstr>
      <vt:lpstr>Чему равно это число молекул (атомов)?  Ученые рассчитали это число, и назвали его числом Авогадро по имени ученого, впервые рассчитавшего его.  Обозначатся оно NA  = 61023 – число Авогадро.   Моль – это такое количество вещества, в  котором содержится 61023 молекул этого вещества. </vt:lpstr>
      <vt:lpstr>В молях измеряют численность и других частиц: атомов, ионов, электронов и др.  1 моль любого вещества в любом агрегатном состоянии содержит 61023 молекул его.  Для отмеривания 1 моль вещества надо взять столько граммов этого вещества, какова его относительная молекулярная масса. </vt:lpstr>
      <vt:lpstr>1 МОЛЬ ВЕЩЕСТВА:  32 г серы, 56 г железного порошка, 18 мл дистиллированной воды, 12 г углерода и др. </vt:lpstr>
      <vt:lpstr>Молярная масса  Масса 1 моль вещества называется молярной массой и обозначается М Единица измерения молярной массы – г/моль.  ВОПРОС:  Дано  4 г водорода  Сколько молей (т.е. какое количество вещества) мы взяли?</vt:lpstr>
      <vt:lpstr>Ответ: 2 моля  Для ответа на вопрос, необходимо  в массу вещества разделить на молярную массу.     </vt:lpstr>
      <vt:lpstr>  </vt:lpstr>
      <vt:lpstr>масса(m):  г,              кг               мг КВ (ν)       моль,     кмоль,    ммоль M:           г/моль    кг/кмоль     мг/ммоль              1000 моль = 1 кмоль            1000 ммоль = 1 моль </vt:lpstr>
      <vt:lpstr>1 моль любого вещества в любом агрегатном состоянии содержит 61023 молекул его.  1 кмоль любого вещества в любом агрегатном состоянии содержит 61026 молекул его.   1 ммоль любого вещества в любом агрегатном состоянии содержит 61020 молекул его.   </vt:lpstr>
      <vt:lpstr>«Сколько молекул водорода содержит 2 грамма его?»   Сколько молекул водорода содержит 4 г его?»     </vt:lpstr>
      <vt:lpstr> N = NAn    или   N = NAν      </vt:lpstr>
      <vt:lpstr>Задача 1.Сколько молекул содержится в 11 г углекислого газа СО2? Дано: m(СО2) = 11 г; Найти: N - ?                          Решение:                N = NAn;                   Рассчитываем молярную массу:  М(СО2) = 12 + 216 = 44 г/моль</vt:lpstr>
      <vt:lpstr>1.Определяем число молей в-ва:  n(СО2) =  11/44 = 0,25 моль   2. Определяем число молекул:  N(СО2)= 6·1023  · 0,25 = 1,5· 1023       Ответ: в 11 г углекислого газа содержится  1,5· 1023      молекул. </vt:lpstr>
      <vt:lpstr> Пропорцией называется равенство двух отношений:    a:b = c:d   или   где a и d – крайние члены, b и c – средние члены. Основное свойство пропорции: произведение крайних членов равно произведению средних членов: ad = bc;  Отсюда можно выразить любой член, зная 3 других, например:   </vt:lpstr>
      <vt:lpstr> Задача 1.  Сколько молекул содержится в 11 г углекислого газа СО2? Дано: m(СО2) = 11 г; Найти: N - ?                                     Решение: 1. Рассчитываем молярную массу:  М(СО2) = 12 + 216 = 44 г/моль  2. Составляем пропорциональную зависимость: 44 г СО2 содержат —  61023  молекул его    а 11 г                     —  х   молекул </vt:lpstr>
      <vt:lpstr>  </vt:lpstr>
      <vt:lpstr>Задача 2. Найти массу 151023 молекул кислорода. Дано:N(О2)= 151023 (молекул) Найти: m = ?                             Решение:  1. Рассчитываем молярную массу:  М(О2) = 162 = 32 г/моль  2. Составляем пропорциональную зависимость:  32 г кислорода содержит — 61023  молекул  а      х г                                   — 151023 молекул </vt:lpstr>
      <vt:lpstr> Составление пропорции          </vt:lpstr>
      <vt:lpstr>Неверная пропорция !  32 г      —            61023  молекул 151023 молекул                   – х г    </vt:lpstr>
      <vt:lpstr>Вопрос: Как рассчитать число частиц, содержащихся в 1 моль вещества?   Очевидно, что надо массу 1 моль вещества разделить на массу 1 атома  </vt:lpstr>
      <vt:lpstr>Массы атомов элементов в г:   m(H) = 1,674· 10-24    m(O) = 2,667· 10-23   m(C) = 1,993· 10-23                  </vt:lpstr>
      <vt:lpstr>Число атомов (С) = М(С)/m(1 атома С)  </vt:lpstr>
      <vt:lpstr>Итоги урока 1.Моль – единица количества вещества 2. Один моль любого вещества содержит одинаковое число структурных единиц (молекулы, атомы, ионы), равное 61023  , называемое числом Авогадро или постоянной Авогадро, которая обозначается NA</vt:lpstr>
      <vt:lpstr>3. Молярная масса вещества – это масса 1 моль вещества.  Единицы измерения молярной массы вещества: г/моль, кг/кмоль, мг/ммоль 4. Взаимосвязь массы, числа частиц и количества вещества выражается формулами: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ВЕЩЕСТВА</dc:title>
  <dc:creator>Василий</dc:creator>
  <cp:lastModifiedBy>Марина</cp:lastModifiedBy>
  <cp:revision>41</cp:revision>
  <dcterms:created xsi:type="dcterms:W3CDTF">2012-11-30T18:43:20Z</dcterms:created>
  <dcterms:modified xsi:type="dcterms:W3CDTF">2014-10-30T18:30:32Z</dcterms:modified>
</cp:coreProperties>
</file>