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60" r:id="rId5"/>
    <p:sldId id="262" r:id="rId6"/>
    <p:sldId id="263" r:id="rId7"/>
    <p:sldId id="264" r:id="rId8"/>
    <p:sldId id="257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7"/>
            <a:ext cx="8643998" cy="1428761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Молярный объём газов.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643050"/>
            <a:ext cx="7786742" cy="471490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</a:rPr>
              <a:t>Молярный объем газов и единицы измерения его. </a:t>
            </a:r>
          </a:p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</a:rPr>
              <a:t>Расчеты с использованием понятий количества вещества </a:t>
            </a:r>
            <a:r>
              <a:rPr lang="el-GR" sz="3600" b="1" dirty="0" smtClean="0">
                <a:solidFill>
                  <a:schemeClr val="tx1"/>
                </a:solidFill>
              </a:rPr>
              <a:t>ν</a:t>
            </a:r>
            <a:r>
              <a:rPr lang="ru-RU" sz="3600" b="1" dirty="0" smtClean="0">
                <a:solidFill>
                  <a:schemeClr val="tx1"/>
                </a:solidFill>
              </a:rPr>
              <a:t>, молярного объема</a:t>
            </a:r>
            <a:r>
              <a:rPr lang="en-US" sz="3600" b="1" dirty="0" smtClean="0">
                <a:solidFill>
                  <a:schemeClr val="tx1"/>
                </a:solidFill>
              </a:rPr>
              <a:t>V</a:t>
            </a:r>
            <a:r>
              <a:rPr lang="en-US" sz="3600" b="1" baseline="-25000" dirty="0" smtClean="0">
                <a:solidFill>
                  <a:schemeClr val="tx1"/>
                </a:solidFill>
              </a:rPr>
              <a:t>m</a:t>
            </a:r>
            <a:r>
              <a:rPr lang="ru-RU" sz="3600" b="1" dirty="0" smtClean="0">
                <a:solidFill>
                  <a:schemeClr val="tx1"/>
                </a:solidFill>
              </a:rPr>
              <a:t>, молярной массы </a:t>
            </a:r>
            <a:r>
              <a:rPr lang="en-US" sz="3600" b="1" dirty="0" smtClean="0">
                <a:solidFill>
                  <a:schemeClr val="tx1"/>
                </a:solidFill>
              </a:rPr>
              <a:t>M</a:t>
            </a:r>
            <a:r>
              <a:rPr lang="ru-RU" sz="3600" b="1" dirty="0" smtClean="0">
                <a:solidFill>
                  <a:schemeClr val="tx1"/>
                </a:solidFill>
              </a:rPr>
              <a:t>, числа Авогадро </a:t>
            </a:r>
            <a:r>
              <a:rPr lang="en-US" sz="3600" b="1" dirty="0" smtClean="0">
                <a:solidFill>
                  <a:schemeClr val="tx1"/>
                </a:solidFill>
              </a:rPr>
              <a:t>N</a:t>
            </a:r>
            <a:r>
              <a:rPr lang="en-US" sz="3600" b="1" baseline="-25000" dirty="0" smtClean="0">
                <a:solidFill>
                  <a:schemeClr val="tx1"/>
                </a:solidFill>
              </a:rPr>
              <a:t>A</a:t>
            </a:r>
            <a:r>
              <a:rPr lang="ru-RU" sz="3600" b="1" dirty="0" smtClean="0">
                <a:solidFill>
                  <a:schemeClr val="tx1"/>
                </a:solidFill>
              </a:rPr>
              <a:t>. 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Объем 1 моль вещества называют Молярным объемом 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/>
              <a:t> </a:t>
            </a:r>
            <a:r>
              <a:rPr lang="ru-RU" sz="3200" dirty="0" smtClean="0"/>
              <a:t>Молярная масса 1 моль воды = 18 г/моль</a:t>
            </a:r>
            <a:br>
              <a:rPr lang="ru-RU" sz="3200" dirty="0" smtClean="0"/>
            </a:br>
            <a:r>
              <a:rPr lang="ru-RU" sz="3200" dirty="0" smtClean="0"/>
              <a:t> 18 г воды занимают объём 18 мл.</a:t>
            </a:r>
            <a:br>
              <a:rPr lang="ru-RU" sz="3200" dirty="0" smtClean="0"/>
            </a:br>
            <a:r>
              <a:rPr lang="ru-RU" sz="3200" dirty="0" smtClean="0"/>
              <a:t> Значит молярный объем воды равен 18 мл. </a:t>
            </a:r>
            <a:br>
              <a:rPr lang="ru-RU" sz="3200" dirty="0" smtClean="0"/>
            </a:br>
            <a:r>
              <a:rPr lang="ru-RU" sz="3200" dirty="0" smtClean="0"/>
              <a:t> 18 г воды занимают объем равный 18 мл, т.к. плотность воды равна 1 г/мл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ВЫВОД: </a:t>
            </a:r>
            <a:r>
              <a:rPr lang="ru-RU" sz="3200" b="1" dirty="0" smtClean="0">
                <a:solidFill>
                  <a:schemeClr val="tx2"/>
                </a:solidFill>
              </a:rPr>
              <a:t>Молярный объем зависит от плотности вещества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(для жидкостей и твердых веществ).</a:t>
            </a:r>
            <a:br>
              <a:rPr lang="ru-RU" sz="3200" dirty="0" smtClean="0"/>
            </a:br>
            <a:endParaRPr lang="ru-RU" sz="3200" dirty="0">
              <a:solidFill>
                <a:schemeClr val="tx2"/>
              </a:solidFill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571868" y="3714752"/>
          <a:ext cx="1295400" cy="1181100"/>
        </p:xfrm>
        <a:graphic>
          <a:graphicData uri="http://schemas.openxmlformats.org/presentationml/2006/ole">
            <p:oleObj spid="_x0000_s4098" r:id="rId3" imgW="431640" imgH="393480" progId="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715008" y="3714752"/>
          <a:ext cx="1144587" cy="1296988"/>
        </p:xfrm>
        <a:graphic>
          <a:graphicData uri="http://schemas.openxmlformats.org/presentationml/2006/ole">
            <p:oleObj spid="_x0000_s4099" r:id="rId4" imgW="380880" imgH="431640" progId="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86874" cy="622619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1 моль любого газа при нормальных условиях занимает  один и тот же объем равный 22,4 л.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Нормальные условия и их обозначения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/>
              <a:t>                                       </a:t>
            </a:r>
            <a:r>
              <a:rPr lang="ru-RU" b="1" dirty="0" smtClean="0"/>
              <a:t>н.у.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(0</a:t>
            </a:r>
            <a:r>
              <a:rPr lang="ru-RU" baseline="30000" dirty="0" smtClean="0"/>
              <a:t>0</a:t>
            </a:r>
            <a:r>
              <a:rPr lang="ru-RU" dirty="0" smtClean="0"/>
              <a:t>С и 760 мм.рт.ст.; 1 атм.;  101,3 кПа).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Объем газа количеством вещества 1 моль называют молярным объемом и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обозначают – </a:t>
            </a:r>
            <a:r>
              <a:rPr lang="en-US" b="1" dirty="0" smtClean="0">
                <a:solidFill>
                  <a:srgbClr val="FF0000"/>
                </a:solidFill>
              </a:rPr>
              <a:t>V</a:t>
            </a:r>
            <a:r>
              <a:rPr lang="en-US" b="1" baseline="-25000" dirty="0" smtClean="0">
                <a:solidFill>
                  <a:srgbClr val="FF0000"/>
                </a:solidFill>
              </a:rPr>
              <a:t>m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6297634"/>
          </a:xfrm>
        </p:spPr>
        <p:txBody>
          <a:bodyPr/>
          <a:lstStyle/>
          <a:p>
            <a:r>
              <a:rPr lang="ru-RU" dirty="0" smtClean="0"/>
              <a:t>Расчетные формулы: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785786" y="2357430"/>
          <a:ext cx="1928813" cy="1573213"/>
        </p:xfrm>
        <a:graphic>
          <a:graphicData uri="http://schemas.openxmlformats.org/presentationml/2006/ole">
            <p:oleObj spid="_x0000_s5123" r:id="rId3" imgW="482400" imgH="393480" progId="">
              <p:embed/>
            </p:oleObj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6572264" y="2571744"/>
          <a:ext cx="1774825" cy="1724025"/>
        </p:xfrm>
        <a:graphic>
          <a:graphicData uri="http://schemas.openxmlformats.org/presentationml/2006/ole">
            <p:oleObj spid="_x0000_s5124" r:id="rId4" imgW="444240" imgH="431640" progId="">
              <p:embed/>
            </p:oleObj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3643306" y="2714620"/>
          <a:ext cx="2397125" cy="917575"/>
        </p:xfrm>
        <a:graphic>
          <a:graphicData uri="http://schemas.openxmlformats.org/presentationml/2006/ole">
            <p:oleObj spid="_x0000_s5125" r:id="rId5" imgW="596880" imgH="228600" progId="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01122" cy="6226196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Единицы измерения молярного объема: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V</a:t>
            </a:r>
            <a:r>
              <a:rPr lang="en-US" baseline="-25000" dirty="0" smtClean="0"/>
              <a:t>m</a:t>
            </a:r>
            <a:r>
              <a:rPr lang="ru-RU" dirty="0" smtClean="0"/>
              <a:t> = 22,4 л/моль</a:t>
            </a:r>
            <a:br>
              <a:rPr lang="ru-RU" dirty="0" smtClean="0"/>
            </a:br>
            <a:r>
              <a:rPr lang="en-US" dirty="0" smtClean="0"/>
              <a:t>V</a:t>
            </a:r>
            <a:r>
              <a:rPr lang="en-US" baseline="-25000" dirty="0" smtClean="0"/>
              <a:t>m</a:t>
            </a:r>
            <a:r>
              <a:rPr lang="ru-RU" dirty="0" smtClean="0"/>
              <a:t> = 22,4 м</a:t>
            </a:r>
            <a:r>
              <a:rPr lang="ru-RU" baseline="30000" dirty="0" smtClean="0"/>
              <a:t>3</a:t>
            </a:r>
            <a:r>
              <a:rPr lang="ru-RU" dirty="0" smtClean="0"/>
              <a:t>/кмоль</a:t>
            </a:r>
            <a:br>
              <a:rPr lang="ru-RU" dirty="0" smtClean="0"/>
            </a:br>
            <a:r>
              <a:rPr lang="en-US" dirty="0" smtClean="0"/>
              <a:t>V</a:t>
            </a:r>
            <a:r>
              <a:rPr lang="en-US" baseline="-25000" dirty="0" smtClean="0"/>
              <a:t>m</a:t>
            </a:r>
            <a:r>
              <a:rPr lang="ru-RU" dirty="0" smtClean="0"/>
              <a:t> = </a:t>
            </a:r>
            <a:r>
              <a:rPr lang="ru-RU" smtClean="0"/>
              <a:t>22,4 </a:t>
            </a:r>
            <a:r>
              <a:rPr lang="ru-RU" smtClean="0"/>
              <a:t>мл/</a:t>
            </a:r>
            <a:r>
              <a:rPr lang="ru-RU" dirty="0" err="1" smtClean="0"/>
              <a:t>ммоль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6297634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                  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                Решение задач</a:t>
            </a:r>
            <a:br>
              <a:rPr lang="ru-RU" b="1" dirty="0" smtClean="0"/>
            </a:br>
            <a:r>
              <a:rPr lang="ru-RU" u="sng" dirty="0" smtClean="0"/>
              <a:t>Задача 1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Дано: </a:t>
            </a:r>
            <a:br>
              <a:rPr lang="ru-RU" dirty="0" smtClean="0"/>
            </a:br>
            <a:r>
              <a:rPr lang="en-US" dirty="0" smtClean="0"/>
              <a:t>V</a:t>
            </a:r>
            <a:r>
              <a:rPr lang="ru-RU" dirty="0" smtClean="0"/>
              <a:t>(</a:t>
            </a:r>
            <a:r>
              <a:rPr lang="en-US" dirty="0" smtClean="0"/>
              <a:t>NH</a:t>
            </a:r>
            <a:r>
              <a:rPr lang="ru-RU" baseline="-25000" dirty="0" smtClean="0"/>
              <a:t>3</a:t>
            </a:r>
            <a:r>
              <a:rPr lang="ru-RU" dirty="0" smtClean="0"/>
              <a:t>)</a:t>
            </a:r>
            <a:r>
              <a:rPr lang="ru-RU" baseline="-25000" dirty="0" smtClean="0"/>
              <a:t>н.у.</a:t>
            </a:r>
            <a:r>
              <a:rPr lang="ru-RU" dirty="0" smtClean="0"/>
              <a:t> = 33,6 м</a:t>
            </a:r>
            <a:r>
              <a:rPr lang="ru-RU" baseline="30000" dirty="0" smtClean="0"/>
              <a:t>3</a:t>
            </a:r>
            <a:r>
              <a:rPr lang="ru-RU" dirty="0" smtClean="0"/>
              <a:t>  </a:t>
            </a:r>
            <a:br>
              <a:rPr lang="ru-RU" dirty="0" smtClean="0"/>
            </a:br>
            <a:r>
              <a:rPr lang="ru-RU" dirty="0" smtClean="0"/>
              <a:t>Найти: </a:t>
            </a:r>
            <a:r>
              <a:rPr lang="en-US" dirty="0" smtClean="0"/>
              <a:t>m</a:t>
            </a:r>
            <a:r>
              <a:rPr lang="ru-RU" dirty="0" smtClean="0"/>
              <a:t> - ?</a:t>
            </a:r>
            <a:br>
              <a:rPr lang="ru-RU" dirty="0" smtClean="0"/>
            </a:br>
            <a:r>
              <a:rPr lang="ru-RU" dirty="0" smtClean="0"/>
              <a:t>                               Решение:</a:t>
            </a:r>
            <a:br>
              <a:rPr lang="ru-RU" dirty="0" smtClean="0"/>
            </a:br>
            <a:r>
              <a:rPr lang="ru-RU" dirty="0" smtClean="0"/>
              <a:t>1. Рассчитываем молярную массу аммиака: </a:t>
            </a:r>
            <a:br>
              <a:rPr lang="ru-RU" dirty="0" smtClean="0"/>
            </a:br>
            <a:r>
              <a:rPr lang="ru-RU" dirty="0" smtClean="0"/>
              <a:t>М(</a:t>
            </a:r>
            <a:r>
              <a:rPr lang="en-US" dirty="0" smtClean="0"/>
              <a:t>NH</a:t>
            </a:r>
            <a:r>
              <a:rPr lang="ru-RU" baseline="-25000" dirty="0" smtClean="0"/>
              <a:t>3</a:t>
            </a:r>
            <a:r>
              <a:rPr lang="ru-RU" dirty="0" smtClean="0"/>
              <a:t>) = 14 + 1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3 = 17 кг/кмоль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ru-RU" dirty="0" smtClean="0"/>
              <a:t>Составляем пропорцию:</a:t>
            </a:r>
            <a:br>
              <a:rPr lang="ru-RU" dirty="0" smtClean="0"/>
            </a:br>
            <a:r>
              <a:rPr lang="ru-RU" sz="3200" dirty="0" smtClean="0"/>
              <a:t>17 кг</a:t>
            </a:r>
            <a:r>
              <a:rPr lang="ru-RU" sz="3200" b="1" dirty="0" smtClean="0"/>
              <a:t> </a:t>
            </a:r>
            <a:r>
              <a:rPr lang="en-US" sz="3200" dirty="0" smtClean="0"/>
              <a:t>NH</a:t>
            </a:r>
            <a:r>
              <a:rPr lang="ru-RU" sz="3200" baseline="-25000" dirty="0" smtClean="0"/>
              <a:t>3</a:t>
            </a:r>
            <a:r>
              <a:rPr lang="ru-RU" sz="3200" dirty="0" smtClean="0"/>
              <a:t> при н.у. занимают </a:t>
            </a:r>
            <a:r>
              <a:rPr lang="en-US" sz="3200" dirty="0" smtClean="0"/>
              <a:t>V </a:t>
            </a:r>
            <a:r>
              <a:rPr lang="ru-RU" sz="3200" dirty="0" smtClean="0"/>
              <a:t> — 22,4 м</a:t>
            </a:r>
            <a:r>
              <a:rPr lang="ru-RU" sz="3200" baseline="30000" dirty="0" smtClean="0"/>
              <a:t>3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    </a:t>
            </a:r>
            <a:r>
              <a:rPr lang="ru-RU" sz="3200" dirty="0" err="1" smtClean="0"/>
              <a:t>х</a:t>
            </a:r>
            <a:r>
              <a:rPr lang="ru-RU" sz="3200" dirty="0" smtClean="0"/>
              <a:t> кг</a:t>
            </a:r>
            <a:r>
              <a:rPr lang="ru-RU" sz="3200" b="1" dirty="0" smtClean="0"/>
              <a:t> </a:t>
            </a:r>
            <a:r>
              <a:rPr lang="en-US" sz="3200" dirty="0" smtClean="0"/>
              <a:t>NH</a:t>
            </a:r>
            <a:r>
              <a:rPr lang="ru-RU" sz="3200" baseline="-25000" dirty="0" smtClean="0"/>
              <a:t>3</a:t>
            </a:r>
            <a:r>
              <a:rPr lang="ru-RU" sz="3200" dirty="0" smtClean="0"/>
              <a:t> при н.у. занимают </a:t>
            </a:r>
            <a:r>
              <a:rPr lang="en-US" sz="3200" dirty="0" smtClean="0"/>
              <a:t>V </a:t>
            </a:r>
            <a:r>
              <a:rPr lang="ru-RU" sz="3200" dirty="0" smtClean="0"/>
              <a:t> —</a:t>
            </a:r>
            <a:r>
              <a:rPr lang="en-US" sz="3200" dirty="0" smtClean="0"/>
              <a:t> </a:t>
            </a:r>
            <a:r>
              <a:rPr lang="ru-RU" sz="3200" dirty="0" smtClean="0"/>
              <a:t>33,6 м</a:t>
            </a:r>
            <a:r>
              <a:rPr lang="ru-RU" sz="3200" baseline="30000" dirty="0" smtClean="0"/>
              <a:t>3</a:t>
            </a:r>
            <a:r>
              <a:rPr lang="ru-RU" sz="32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857224" y="4572008"/>
          <a:ext cx="2019300" cy="1257300"/>
        </p:xfrm>
        <a:graphic>
          <a:graphicData uri="http://schemas.openxmlformats.org/presentationml/2006/ole">
            <p:oleObj spid="_x0000_s6146" r:id="rId3" imgW="672840" imgH="419040" progId="">
              <p:embed/>
            </p:oleObj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4214810" y="4500570"/>
          <a:ext cx="4033837" cy="1255712"/>
        </p:xfrm>
        <a:graphic>
          <a:graphicData uri="http://schemas.openxmlformats.org/presentationml/2006/ole">
            <p:oleObj spid="_x0000_s6147" r:id="rId4" imgW="1346040" imgH="419040" progId="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C00000"/>
                </a:solidFill>
              </a:rPr>
              <a:t>ВЫВОДЫ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3800" dirty="0" smtClean="0"/>
              <a:t>1. Объем 1 моль вещества называется </a:t>
            </a:r>
            <a:r>
              <a:rPr lang="ru-RU" sz="3800" b="1" dirty="0" smtClean="0">
                <a:solidFill>
                  <a:schemeClr val="tx2"/>
                </a:solidFill>
              </a:rPr>
              <a:t>молярным объемом </a:t>
            </a:r>
            <a:r>
              <a:rPr lang="en-US" sz="3800" b="1" dirty="0" smtClean="0">
                <a:solidFill>
                  <a:schemeClr val="tx2"/>
                </a:solidFill>
              </a:rPr>
              <a:t>V</a:t>
            </a:r>
            <a:r>
              <a:rPr lang="en-US" sz="3800" b="1" baseline="-25000" dirty="0" smtClean="0">
                <a:solidFill>
                  <a:schemeClr val="tx2"/>
                </a:solidFill>
              </a:rPr>
              <a:t>m 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dirty="0" smtClean="0"/>
              <a:t>2. У жидких и твердых веществ молярный объем зависит от их плотности</a:t>
            </a:r>
            <a:br>
              <a:rPr lang="ru-RU" sz="3800" dirty="0" smtClean="0"/>
            </a:br>
            <a:r>
              <a:rPr lang="ru-RU" sz="3800" dirty="0" smtClean="0"/>
              <a:t>3. </a:t>
            </a:r>
            <a:r>
              <a:rPr lang="en-US" sz="3800" b="1" dirty="0" smtClean="0">
                <a:solidFill>
                  <a:schemeClr val="tx2"/>
                </a:solidFill>
              </a:rPr>
              <a:t>V</a:t>
            </a:r>
            <a:r>
              <a:rPr lang="en-US" sz="3800" b="1" baseline="-25000" dirty="0" smtClean="0">
                <a:solidFill>
                  <a:schemeClr val="tx2"/>
                </a:solidFill>
              </a:rPr>
              <a:t>m </a:t>
            </a:r>
            <a:r>
              <a:rPr lang="ru-RU" sz="3800" b="1" baseline="-25000" dirty="0" smtClean="0">
                <a:solidFill>
                  <a:schemeClr val="tx2"/>
                </a:solidFill>
              </a:rPr>
              <a:t> </a:t>
            </a:r>
            <a:r>
              <a:rPr lang="ru-RU" sz="3800" b="1" dirty="0" smtClean="0">
                <a:solidFill>
                  <a:schemeClr val="tx2"/>
                </a:solidFill>
              </a:rPr>
              <a:t>= 22,4 л</a:t>
            </a:r>
            <a:r>
              <a:rPr lang="en-US" sz="3800" b="1" dirty="0" smtClean="0">
                <a:solidFill>
                  <a:schemeClr val="tx2"/>
                </a:solidFill>
              </a:rPr>
              <a:t>/</a:t>
            </a:r>
            <a:r>
              <a:rPr lang="ru-RU" sz="3800" b="1" dirty="0" smtClean="0">
                <a:solidFill>
                  <a:schemeClr val="tx2"/>
                </a:solidFill>
              </a:rPr>
              <a:t>моль</a:t>
            </a:r>
            <a:r>
              <a:rPr lang="ru-RU" sz="3800" dirty="0" smtClean="0"/>
              <a:t/>
            </a:r>
            <a:br>
              <a:rPr lang="ru-RU" sz="3800" dirty="0" smtClean="0"/>
            </a:br>
            <a:r>
              <a:rPr lang="ru-RU" sz="3800" b="1" dirty="0" smtClean="0">
                <a:solidFill>
                  <a:schemeClr val="tx2"/>
                </a:solidFill>
              </a:rPr>
              <a:t>4.Нормальные условия </a:t>
            </a:r>
            <a:r>
              <a:rPr lang="ru-RU" sz="3800" dirty="0" smtClean="0"/>
              <a:t>(н.у.):            </a:t>
            </a:r>
            <a:r>
              <a:rPr lang="en-US" sz="3800" dirty="0" smtClean="0"/>
              <a:t> </a:t>
            </a:r>
            <a:r>
              <a:rPr lang="ru-RU" sz="3800" dirty="0" smtClean="0"/>
              <a:t>      и </a:t>
            </a:r>
            <a:r>
              <a:rPr lang="en-US" sz="3800" dirty="0" smtClean="0"/>
              <a:t> </a:t>
            </a:r>
            <a:r>
              <a:rPr lang="ru-RU" sz="3800" dirty="0" smtClean="0"/>
              <a:t>     давление 760 мм.рт.ст., или 101,3 кПа </a:t>
            </a:r>
            <a:br>
              <a:rPr lang="ru-RU" sz="3800" dirty="0" smtClean="0"/>
            </a:br>
            <a:r>
              <a:rPr lang="ru-RU" sz="3800" dirty="0" smtClean="0"/>
              <a:t>5. Молярный объем газообразных веществ  выражается в л</a:t>
            </a:r>
            <a:r>
              <a:rPr lang="en-US" sz="3800" dirty="0" smtClean="0"/>
              <a:t>/</a:t>
            </a:r>
            <a:r>
              <a:rPr lang="ru-RU" sz="3800" dirty="0" smtClean="0"/>
              <a:t>моль</a:t>
            </a:r>
            <a:r>
              <a:rPr lang="en-US" sz="3800" dirty="0" smtClean="0"/>
              <a:t>, </a:t>
            </a:r>
            <a:r>
              <a:rPr lang="ru-RU" sz="3800" dirty="0" smtClean="0"/>
              <a:t>мл</a:t>
            </a:r>
            <a:r>
              <a:rPr lang="en-US" sz="3800" dirty="0" smtClean="0"/>
              <a:t>/</a:t>
            </a:r>
            <a:r>
              <a:rPr lang="ru-RU" sz="3800" dirty="0" smtClean="0"/>
              <a:t>ммоль</a:t>
            </a:r>
            <a:r>
              <a:rPr lang="en-US" sz="3800" dirty="0" smtClean="0"/>
              <a:t>, </a:t>
            </a:r>
            <a:r>
              <a:rPr lang="ru-RU" sz="3800" b="1" baseline="-25000" dirty="0" smtClean="0"/>
              <a:t/>
            </a:r>
            <a:br>
              <a:rPr lang="ru-RU" sz="3800" b="1" baseline="-25000" dirty="0" smtClean="0"/>
            </a:br>
            <a:endParaRPr lang="ru-RU" sz="3800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084168" y="3645024"/>
          <a:ext cx="1289050" cy="528638"/>
        </p:xfrm>
        <a:graphic>
          <a:graphicData uri="http://schemas.openxmlformats.org/presentationml/2006/ole">
            <p:oleObj spid="_x0000_s1026" r:id="rId3" imgW="495000" imgH="203040" progId="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6715140" y="5214950"/>
          <a:ext cx="1712912" cy="508000"/>
        </p:xfrm>
        <a:graphic>
          <a:graphicData uri="http://schemas.openxmlformats.org/presentationml/2006/ole">
            <p:oleObj spid="_x0000_s1029" r:id="rId4" imgW="685800" imgH="203040" progId="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6. Взаимосвязь объема, количества вещества и молярного объема выражена формулами</a:t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071538" y="4357694"/>
          <a:ext cx="1598613" cy="1179512"/>
        </p:xfrm>
        <a:graphic>
          <a:graphicData uri="http://schemas.openxmlformats.org/presentationml/2006/ole">
            <p:oleObj spid="_x0000_s2050" r:id="rId3" imgW="533160" imgH="393480" progId="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643306" y="4572008"/>
          <a:ext cx="1755775" cy="687387"/>
        </p:xfrm>
        <a:graphic>
          <a:graphicData uri="http://schemas.openxmlformats.org/presentationml/2006/ole">
            <p:oleObj spid="_x0000_s2051" r:id="rId4" imgW="583920" imgH="228600" progId="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6286512" y="4214818"/>
          <a:ext cx="1335087" cy="1296987"/>
        </p:xfrm>
        <a:graphic>
          <a:graphicData uri="http://schemas.openxmlformats.org/presentationml/2006/ole">
            <p:oleObj spid="_x0000_s2052" r:id="rId5" imgW="444240" imgH="431640" progId="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64</Words>
  <Application>Microsoft Office PowerPoint</Application>
  <PresentationFormat>Экран (4:3)</PresentationFormat>
  <Paragraphs>11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Молярный объём газов. </vt:lpstr>
      <vt:lpstr>Объем 1 моль вещества называют Молярным объемом   Молярная масса 1 моль воды = 18 г/моль  18 г воды занимают объём 18 мл.  Значит молярный объем воды равен 18 мл.   18 г воды занимают объем равный 18 мл, т.к. плотность воды равна 1 г/мл     ВЫВОД: Молярный объем зависит от плотности вещества (для жидкостей и твердых веществ). </vt:lpstr>
      <vt:lpstr> 1 моль любого газа при нормальных условиях занимает  один и тот же объем равный 22,4 л.  Нормальные условия и их обозначения                                        н.у.  (00С и 760 мм.рт.ст.; 1 атм.;  101,3 кПа).  Объем газа количеством вещества 1 моль называют молярным объемом и   обозначают – Vm  </vt:lpstr>
      <vt:lpstr>Расчетные формулы:      </vt:lpstr>
      <vt:lpstr>Единицы измерения молярного объема:  Vm = 22,4 л/моль Vm = 22,4 м3/кмоль Vm = 22,4 мл/ммоль </vt:lpstr>
      <vt:lpstr>                                                   Решение задач Задача 1 Дано:  V(NH3)н.у. = 33,6 м3   Найти: m - ?                                Решение: 1. Рассчитываем молярную массу аммиака:  М(NH3) = 14 + 13 = 17 кг/кмоль     </vt:lpstr>
      <vt:lpstr>Составляем пропорцию: 17 кг NH3 при н.у. занимают V  — 22,4 м3     х кг NH3 при н.у. занимают V  — 33,6 м3  </vt:lpstr>
      <vt:lpstr>ВЫВОДЫ 1. Объем 1 моль вещества называется молярным объемом Vm  2. У жидких и твердых веществ молярный объем зависит от их плотности 3. Vm  = 22,4 л/моль 4.Нормальные условия (н.у.):                   и       давление 760 мм.рт.ст., или 101,3 кПа  5. Молярный объем газообразных веществ  выражается в л/моль, мл/ммоль,  </vt:lpstr>
      <vt:lpstr>6. Взаимосвязь объема, количества вещества и молярного объема выражена формулами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Молярный объём газов. </dc:title>
  <dc:creator>Василий</dc:creator>
  <cp:lastModifiedBy>Пользователь</cp:lastModifiedBy>
  <cp:revision>13</cp:revision>
  <dcterms:created xsi:type="dcterms:W3CDTF">2012-12-05T18:53:04Z</dcterms:created>
  <dcterms:modified xsi:type="dcterms:W3CDTF">2012-12-20T08:28:29Z</dcterms:modified>
</cp:coreProperties>
</file>