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gif" ContentType="image/gif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8" r:id="rId1"/>
  </p:sldMasterIdLst>
  <p:sldIdLst>
    <p:sldId id="256" r:id="rId2"/>
    <p:sldId id="267" r:id="rId3"/>
    <p:sldId id="257" r:id="rId4"/>
    <p:sldId id="268" r:id="rId5"/>
    <p:sldId id="261" r:id="rId6"/>
    <p:sldId id="280" r:id="rId7"/>
    <p:sldId id="279" r:id="rId8"/>
    <p:sldId id="278" r:id="rId9"/>
    <p:sldId id="275" r:id="rId10"/>
    <p:sldId id="277" r:id="rId11"/>
    <p:sldId id="276" r:id="rId12"/>
    <p:sldId id="269" r:id="rId13"/>
    <p:sldId id="266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3807" autoAdjust="0"/>
  </p:normalViewPr>
  <p:slideViewPr>
    <p:cSldViewPr>
      <p:cViewPr>
        <p:scale>
          <a:sx n="214" d="100"/>
          <a:sy n="214" d="100"/>
        </p:scale>
        <p:origin x="584" y="160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printerSettings" Target="printerSettings/printerSettings1.bin"/><Relationship Id="rId16" Type="http://schemas.openxmlformats.org/officeDocument/2006/relationships/presProps" Target="presProps.xml"/><Relationship Id="rId17" Type="http://schemas.openxmlformats.org/officeDocument/2006/relationships/viewProps" Target="viewProps.xml"/><Relationship Id="rId18" Type="http://schemas.openxmlformats.org/officeDocument/2006/relationships/theme" Target="theme/theme1.xml"/><Relationship Id="rId1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24.12.13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24.12.13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24.12.13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24.12.13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24.12.13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24.12.13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24.12.13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24.12.13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24.12.13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24.12.13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24.12.13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24.12.13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1.gi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4" Type="http://schemas.openxmlformats.org/officeDocument/2006/relationships/image" Target="../media/image7.jpeg"/><Relationship Id="rId5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gi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0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85852" y="285728"/>
            <a:ext cx="6858048" cy="2928957"/>
          </a:xfrm>
        </p:spPr>
        <p:txBody>
          <a:bodyPr>
            <a:noAutofit/>
          </a:bodyPr>
          <a:lstStyle/>
          <a:p>
            <a:r>
              <a:rPr lang="ru-RU" sz="4400" dirty="0" err="1" smtClean="0">
                <a:latin typeface="Times New Roman" pitchFamily="18" charset="0"/>
                <a:cs typeface="Times New Roman" pitchFamily="18" charset="0"/>
              </a:rPr>
              <a:t>Алкены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. </a:t>
            </a:r>
            <a:br>
              <a:rPr lang="ru-RU" sz="4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Строение. Изомерия. Химические свойства. Получение. 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220072" y="5013176"/>
            <a:ext cx="5572164" cy="2357454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Олег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Москаев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Реакции окисления</a:t>
            </a:r>
            <a:endParaRPr lang="ru-RU" sz="4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357290" y="1500174"/>
            <a:ext cx="7500990" cy="5072098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 fontScale="92500" lnSpcReduction="20000"/>
          </a:bodyPr>
          <a:lstStyle/>
          <a:p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Горение: </a:t>
            </a:r>
          </a:p>
          <a:p>
            <a:pPr>
              <a:buNone/>
            </a:pPr>
            <a:r>
              <a:rPr lang="ru-RU" sz="3000" i="1" dirty="0" smtClean="0">
                <a:latin typeface="Times New Roman" pitchFamily="18" charset="0"/>
                <a:cs typeface="Times New Roman" pitchFamily="18" charset="0"/>
              </a:rPr>
              <a:t>             Н</a:t>
            </a:r>
            <a:r>
              <a:rPr lang="ru-RU" sz="3000" i="1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3000" i="1" dirty="0" smtClean="0">
                <a:latin typeface="Times New Roman" pitchFamily="18" charset="0"/>
                <a:cs typeface="Times New Roman" pitchFamily="18" charset="0"/>
              </a:rPr>
              <a:t>С=СН</a:t>
            </a:r>
            <a:r>
              <a:rPr lang="ru-RU" sz="3000" i="1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3000" i="1" dirty="0" smtClean="0">
                <a:latin typeface="Times New Roman" pitchFamily="18" charset="0"/>
                <a:cs typeface="Times New Roman" pitchFamily="18" charset="0"/>
              </a:rPr>
              <a:t> + 3O</a:t>
            </a:r>
            <a:r>
              <a:rPr lang="ru-RU" sz="3000" i="1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3000" i="1" dirty="0" smtClean="0">
                <a:latin typeface="Times New Roman" pitchFamily="18" charset="0"/>
                <a:cs typeface="Times New Roman" pitchFamily="18" charset="0"/>
              </a:rPr>
              <a:t> → 2СO</a:t>
            </a:r>
            <a:r>
              <a:rPr lang="ru-RU" sz="3000" i="1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3000" i="1" dirty="0" smtClean="0">
                <a:latin typeface="Times New Roman" pitchFamily="18" charset="0"/>
                <a:cs typeface="Times New Roman" pitchFamily="18" charset="0"/>
              </a:rPr>
              <a:t> + 2Н</a:t>
            </a:r>
            <a:r>
              <a:rPr lang="ru-RU" sz="3000" i="1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3000" i="1" dirty="0" smtClean="0">
                <a:latin typeface="Times New Roman" pitchFamily="18" charset="0"/>
                <a:cs typeface="Times New Roman" pitchFamily="18" charset="0"/>
              </a:rPr>
              <a:t>O</a:t>
            </a:r>
          </a:p>
          <a:p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Окисление перманганатом калия:</a:t>
            </a:r>
          </a:p>
          <a:p>
            <a:pPr>
              <a:buNone/>
            </a:pPr>
            <a:r>
              <a:rPr lang="ru-RU" sz="3000" i="1" dirty="0" smtClean="0">
                <a:latin typeface="Times New Roman" pitchFamily="18" charset="0"/>
                <a:cs typeface="Times New Roman" pitchFamily="18" charset="0"/>
              </a:rPr>
              <a:t>             </a:t>
            </a:r>
            <a:r>
              <a:rPr lang="en-US" sz="3000" i="1" dirty="0" smtClean="0">
                <a:latin typeface="Times New Roman" pitchFamily="18" charset="0"/>
                <a:cs typeface="Times New Roman" pitchFamily="18" charset="0"/>
              </a:rPr>
              <a:t>3H</a:t>
            </a:r>
            <a:r>
              <a:rPr lang="en-US" sz="3000" i="1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3000" i="1" dirty="0" smtClean="0">
                <a:latin typeface="Times New Roman" pitchFamily="18" charset="0"/>
                <a:cs typeface="Times New Roman" pitchFamily="18" charset="0"/>
              </a:rPr>
              <a:t>C=CH</a:t>
            </a:r>
            <a:r>
              <a:rPr lang="en-US" sz="3000" i="1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3000" i="1" dirty="0" smtClean="0">
                <a:latin typeface="Times New Roman" pitchFamily="18" charset="0"/>
                <a:cs typeface="Times New Roman" pitchFamily="18" charset="0"/>
              </a:rPr>
              <a:t> + 2KMnO</a:t>
            </a:r>
            <a:r>
              <a:rPr lang="en-US" sz="3000" i="1" baseline="-25000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sz="3000" i="1" dirty="0" smtClean="0">
                <a:latin typeface="Times New Roman" pitchFamily="18" charset="0"/>
                <a:cs typeface="Times New Roman" pitchFamily="18" charset="0"/>
              </a:rPr>
              <a:t> + 4H</a:t>
            </a:r>
            <a:r>
              <a:rPr lang="en-US" sz="3000" i="1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3000" i="1" dirty="0" smtClean="0">
                <a:latin typeface="Times New Roman" pitchFamily="18" charset="0"/>
                <a:cs typeface="Times New Roman" pitchFamily="18" charset="0"/>
              </a:rPr>
              <a:t>O →</a:t>
            </a:r>
            <a:endParaRPr lang="ru-RU" sz="3000" i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000" i="1" dirty="0" smtClean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en-US" sz="3000" i="1" dirty="0" smtClean="0">
                <a:latin typeface="Times New Roman" pitchFamily="18" charset="0"/>
                <a:cs typeface="Times New Roman" pitchFamily="18" charset="0"/>
              </a:rPr>
              <a:t>→ 3CH</a:t>
            </a:r>
            <a:r>
              <a:rPr lang="en-US" sz="3000" i="1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3000" i="1" dirty="0" smtClean="0">
                <a:latin typeface="Times New Roman" pitchFamily="18" charset="0"/>
                <a:cs typeface="Times New Roman" pitchFamily="18" charset="0"/>
              </a:rPr>
              <a:t>—CH</a:t>
            </a:r>
            <a:r>
              <a:rPr lang="en-US" sz="3000" i="1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3000" i="1" dirty="0" smtClean="0">
                <a:latin typeface="Times New Roman" pitchFamily="18" charset="0"/>
                <a:cs typeface="Times New Roman" pitchFamily="18" charset="0"/>
              </a:rPr>
              <a:t> + 2MnO</a:t>
            </a:r>
            <a:r>
              <a:rPr lang="en-US" sz="3000" i="1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3000" i="1" dirty="0" smtClean="0">
                <a:latin typeface="Times New Roman" pitchFamily="18" charset="0"/>
                <a:cs typeface="Times New Roman" pitchFamily="18" charset="0"/>
              </a:rPr>
              <a:t> + KOH</a:t>
            </a:r>
            <a:endParaRPr lang="ru-RU" sz="3000" i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000" i="1" dirty="0" smtClean="0">
                <a:latin typeface="Times New Roman" pitchFamily="18" charset="0"/>
                <a:cs typeface="Times New Roman" pitchFamily="18" charset="0"/>
              </a:rPr>
              <a:t>                </a:t>
            </a:r>
            <a:r>
              <a:rPr lang="en-US" sz="3000" i="1" dirty="0" smtClean="0">
                <a:latin typeface="Times New Roman" pitchFamily="18" charset="0"/>
                <a:cs typeface="Times New Roman" pitchFamily="18" charset="0"/>
              </a:rPr>
              <a:t>|</a:t>
            </a:r>
            <a:r>
              <a:rPr lang="ru-RU" sz="3000" i="1" dirty="0" smtClean="0">
                <a:latin typeface="Times New Roman" pitchFamily="18" charset="0"/>
                <a:cs typeface="Times New Roman" pitchFamily="18" charset="0"/>
              </a:rPr>
              <a:t>         |</a:t>
            </a:r>
          </a:p>
          <a:p>
            <a:pPr>
              <a:buNone/>
            </a:pPr>
            <a:r>
              <a:rPr lang="ru-RU" sz="3000" i="1" dirty="0" smtClean="0">
                <a:latin typeface="Times New Roman" pitchFamily="18" charset="0"/>
                <a:cs typeface="Times New Roman" pitchFamily="18" charset="0"/>
              </a:rPr>
              <a:t>               </a:t>
            </a:r>
            <a:r>
              <a:rPr lang="en-US" sz="3000" i="1" dirty="0" smtClean="0">
                <a:latin typeface="Times New Roman" pitchFamily="18" charset="0"/>
                <a:cs typeface="Times New Roman" pitchFamily="18" charset="0"/>
              </a:rPr>
              <a:t>OH</a:t>
            </a:r>
            <a:r>
              <a:rPr lang="ru-RU" sz="3000" i="1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sz="3000" i="1" dirty="0" smtClean="0">
                <a:latin typeface="Times New Roman" pitchFamily="18" charset="0"/>
                <a:cs typeface="Times New Roman" pitchFamily="18" charset="0"/>
              </a:rPr>
              <a:t>OH</a:t>
            </a:r>
            <a:endParaRPr lang="ru-RU" sz="3000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Частичное окисление :</a:t>
            </a:r>
          </a:p>
          <a:p>
            <a:pPr>
              <a:buNone/>
            </a:pPr>
            <a:r>
              <a:rPr lang="ru-RU" sz="3000" i="1" dirty="0" smtClean="0">
                <a:latin typeface="Times New Roman" pitchFamily="18" charset="0"/>
                <a:cs typeface="Times New Roman" pitchFamily="18" charset="0"/>
              </a:rPr>
              <a:t>                             350°C, </a:t>
            </a:r>
            <a:r>
              <a:rPr lang="ru-RU" sz="2800" i="1" dirty="0" err="1" smtClean="0">
                <a:latin typeface="Times New Roman" pitchFamily="18" charset="0"/>
                <a:cs typeface="Times New Roman" pitchFamily="18" charset="0"/>
              </a:rPr>
              <a:t>Ag</a:t>
            </a:r>
            <a:endParaRPr lang="ru-RU" sz="3000" i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000" i="1" dirty="0" smtClean="0">
                <a:latin typeface="Times New Roman" pitchFamily="18" charset="0"/>
                <a:cs typeface="Times New Roman" pitchFamily="18" charset="0"/>
              </a:rPr>
              <a:t> 2Н</a:t>
            </a:r>
            <a:r>
              <a:rPr lang="ru-RU" sz="3000" i="1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3000" i="1" dirty="0" smtClean="0">
                <a:latin typeface="Times New Roman" pitchFamily="18" charset="0"/>
                <a:cs typeface="Times New Roman" pitchFamily="18" charset="0"/>
              </a:rPr>
              <a:t>С=СН</a:t>
            </a:r>
            <a:r>
              <a:rPr lang="ru-RU" sz="3000" i="1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3000" i="1" dirty="0" smtClean="0">
                <a:latin typeface="Times New Roman" pitchFamily="18" charset="0"/>
                <a:cs typeface="Times New Roman" pitchFamily="18" charset="0"/>
              </a:rPr>
              <a:t> + O</a:t>
            </a:r>
            <a:r>
              <a:rPr lang="ru-RU" sz="3000" i="1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3000" i="1" dirty="0" smtClean="0">
                <a:latin typeface="Times New Roman" pitchFamily="18" charset="0"/>
                <a:cs typeface="Times New Roman" pitchFamily="18" charset="0"/>
              </a:rPr>
              <a:t>       →            2Н</a:t>
            </a:r>
            <a:r>
              <a:rPr lang="ru-RU" sz="3000" i="1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3000" i="1" dirty="0" smtClean="0">
                <a:latin typeface="Times New Roman" pitchFamily="18" charset="0"/>
                <a:cs typeface="Times New Roman" pitchFamily="18" charset="0"/>
              </a:rPr>
              <a:t>С — СН</a:t>
            </a:r>
            <a:r>
              <a:rPr lang="ru-RU" sz="3000" i="1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3000" i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buNone/>
            </a:pP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\     / </a:t>
            </a:r>
          </a:p>
          <a:p>
            <a:pPr>
              <a:buNone/>
            </a:pPr>
            <a:r>
              <a:rPr lang="ru-RU" sz="3000" i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О</a:t>
            </a:r>
          </a:p>
          <a:p>
            <a:pPr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Реакция полимеризации</a:t>
            </a:r>
            <a:endParaRPr lang="ru-RU" sz="4400" dirty="0"/>
          </a:p>
        </p:txBody>
      </p:sp>
      <p:pic>
        <p:nvPicPr>
          <p:cNvPr id="4" name="Содержимое 3" descr="http://chemistry.narod.ru/himiya/Image1560.gif"/>
          <p:cNvPicPr>
            <a:picLocks noGrp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 bwMode="auto">
          <a:xfrm>
            <a:off x="1571604" y="4143380"/>
            <a:ext cx="6929486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1500166" y="1643050"/>
            <a:ext cx="7433522" cy="1928826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Процесс соединения многих одинаковых молекул в более крупные молекулы называется реакцией полимеризации.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Получение </a:t>
            </a:r>
            <a:r>
              <a:rPr lang="ru-RU" sz="4400" dirty="0" err="1" smtClean="0">
                <a:latin typeface="Times New Roman" pitchFamily="18" charset="0"/>
                <a:cs typeface="Times New Roman" pitchFamily="18" charset="0"/>
              </a:rPr>
              <a:t>алкенов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14414" y="1447800"/>
            <a:ext cx="7719274" cy="5124472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Дегидратация спиртов: </a:t>
            </a: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                                        </a:t>
            </a:r>
            <a:r>
              <a:rPr lang="en-US" sz="1800" i="1" dirty="0" smtClean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sz="1800" i="1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1800" i="1" dirty="0" smtClean="0">
                <a:latin typeface="Times New Roman" pitchFamily="18" charset="0"/>
                <a:cs typeface="Times New Roman" pitchFamily="18" charset="0"/>
              </a:rPr>
              <a:t>SO</a:t>
            </a:r>
            <a:r>
              <a:rPr lang="en-US" sz="1800" i="1" baseline="-25000" dirty="0" smtClean="0">
                <a:latin typeface="Times New Roman" pitchFamily="18" charset="0"/>
                <a:cs typeface="Times New Roman" pitchFamily="18" charset="0"/>
              </a:rPr>
              <a:t>4</a:t>
            </a:r>
            <a:endParaRPr lang="en-US" sz="1800" i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           H−CH</a:t>
            </a:r>
            <a:r>
              <a:rPr lang="en-US" sz="2400" i="1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−CH</a:t>
            </a:r>
            <a:r>
              <a:rPr lang="en-US" sz="2400" i="1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−OH</a:t>
            </a:r>
            <a:r>
              <a:rPr lang="en-US" sz="2400" i="1" baseline="-25000" dirty="0" smtClean="0"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→</a:t>
            </a:r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       CH</a:t>
            </a:r>
            <a:r>
              <a:rPr lang="en-US" sz="2400" i="1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=CH</a:t>
            </a:r>
            <a:r>
              <a:rPr lang="en-US" sz="2400" i="1" baseline="-25000" dirty="0" smtClean="0">
                <a:latin typeface="Times New Roman" pitchFamily="18" charset="0"/>
                <a:cs typeface="Times New Roman" pitchFamily="18" charset="0"/>
              </a:rPr>
              <a:t>2  </a:t>
            </a:r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+ H</a:t>
            </a:r>
            <a:r>
              <a:rPr lang="en-US" sz="2400" i="1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O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Из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галогеналканов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>
              <a:buNone/>
            </a:pPr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H−CH</a:t>
            </a:r>
            <a:r>
              <a:rPr lang="en-US" sz="2400" i="1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−CH</a:t>
            </a:r>
            <a:r>
              <a:rPr lang="en-US" sz="2400" i="1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−Br + KOH</a:t>
            </a:r>
            <a:r>
              <a:rPr lang="ru-RU" sz="2400" i="1" baseline="-25000" dirty="0" err="1" smtClean="0">
                <a:latin typeface="Times New Roman" pitchFamily="18" charset="0"/>
                <a:cs typeface="Times New Roman" pitchFamily="18" charset="0"/>
              </a:rPr>
              <a:t>сп</a:t>
            </a:r>
            <a:r>
              <a:rPr lang="ru-RU" sz="2400" i="1" baseline="-250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400" i="1" baseline="-25000" dirty="0" err="1" smtClean="0">
                <a:latin typeface="Times New Roman" pitchFamily="18" charset="0"/>
                <a:cs typeface="Times New Roman" pitchFamily="18" charset="0"/>
              </a:rPr>
              <a:t>р-р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 → С</a:t>
            </a:r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sz="2400" i="1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=CH</a:t>
            </a:r>
            <a:r>
              <a:rPr lang="en-US" sz="2400" i="1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 + </a:t>
            </a:r>
            <a:r>
              <a:rPr lang="en-US" sz="2400" i="1" dirty="0" err="1" smtClean="0">
                <a:latin typeface="Times New Roman" pitchFamily="18" charset="0"/>
                <a:cs typeface="Times New Roman" pitchFamily="18" charset="0"/>
              </a:rPr>
              <a:t>KBr</a:t>
            </a:r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 + H</a:t>
            </a:r>
            <a:r>
              <a:rPr lang="en-US" sz="2400" i="1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O</a:t>
            </a:r>
            <a:endParaRPr lang="ru-RU" sz="2400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Крекинг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алканов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            </a:t>
            </a:r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t</a:t>
            </a:r>
            <a:endParaRPr lang="en-US" sz="2800" i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                                  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2400" i="1" baseline="-25000" dirty="0" smtClean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2400" i="1" baseline="-25000" dirty="0" smtClean="0">
                <a:latin typeface="Times New Roman" pitchFamily="18" charset="0"/>
                <a:cs typeface="Times New Roman" pitchFamily="18" charset="0"/>
              </a:rPr>
              <a:t>18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→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 С</a:t>
            </a:r>
            <a:r>
              <a:rPr lang="ru-RU" sz="2400" i="1" baseline="-25000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2400" i="1" baseline="-25000" dirty="0" smtClean="0"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 + С</a:t>
            </a:r>
            <a:r>
              <a:rPr lang="ru-RU" sz="2400" i="1" baseline="-25000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2400" i="1" baseline="-25000" dirty="0" smtClean="0">
                <a:latin typeface="Times New Roman" pitchFamily="18" charset="0"/>
                <a:cs typeface="Times New Roman" pitchFamily="18" charset="0"/>
              </a:rPr>
              <a:t>8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Дегидрирование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алканов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                                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t, Cr</a:t>
            </a:r>
            <a:r>
              <a:rPr lang="en-US" sz="2400" i="1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en-US" sz="2400" i="1" baseline="-25000" dirty="0" smtClean="0">
                <a:latin typeface="Times New Roman" pitchFamily="18" charset="0"/>
                <a:cs typeface="Times New Roman" pitchFamily="18" charset="0"/>
              </a:rPr>
              <a:t>3</a:t>
            </a:r>
          </a:p>
          <a:p>
            <a:pPr>
              <a:buNone/>
            </a:pPr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            H−CH</a:t>
            </a:r>
            <a:r>
              <a:rPr lang="en-US" sz="2400" i="1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−CH</a:t>
            </a:r>
            <a:r>
              <a:rPr lang="en-US" sz="2400" i="1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−H      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→</a:t>
            </a:r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       CH</a:t>
            </a:r>
            <a:r>
              <a:rPr lang="en-US" sz="2400" i="1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=CH</a:t>
            </a:r>
            <a:r>
              <a:rPr lang="en-US" sz="2400" i="1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 + H</a:t>
            </a:r>
            <a:r>
              <a:rPr lang="en-US" sz="2400" i="1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</a:p>
          <a:p>
            <a:pPr>
              <a:buNone/>
            </a:pP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Выводы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357290" y="1714488"/>
            <a:ext cx="7429552" cy="4786346"/>
          </a:xfrm>
          <a:solidFill>
            <a:schemeClr val="accent6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>
            <a:normAutofit lnSpcReduction="10000"/>
          </a:bodyPr>
          <a:lstStyle/>
          <a:p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Алкены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– непредельные углеводороды, в молекулах которых имеется одна двойная связь. Атомы углерода находятся в состоянии </a:t>
            </a:r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sp</a:t>
            </a:r>
            <a:r>
              <a:rPr lang="en-US" sz="2400" i="1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гибридизации. Общая формула – 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en-US" sz="2400" i="1" baseline="-25000" dirty="0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sz="2400" i="1" baseline="-25000" dirty="0" smtClean="0">
                <a:latin typeface="Times New Roman" pitchFamily="18" charset="0"/>
                <a:cs typeface="Times New Roman" pitchFamily="18" charset="0"/>
              </a:rPr>
              <a:t>2n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 названии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алкенов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используется суффикс –</a:t>
            </a:r>
            <a:r>
              <a:rPr lang="ru-RU" sz="2400" i="1" dirty="0" err="1" smtClean="0">
                <a:latin typeface="Times New Roman" pitchFamily="18" charset="0"/>
                <a:cs typeface="Times New Roman" pitchFamily="18" charset="0"/>
              </a:rPr>
              <a:t>ен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Для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алкенов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характерны: изомерия углеродной цепи, изомерия положения двойной связи, пространственная (геометрическая) и изомерия между классами.</a:t>
            </a:r>
          </a:p>
          <a:p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Алкены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обладают большой химической активностью. За счёт наличия </a:t>
            </a:r>
            <a:r>
              <a:rPr lang="el-GR" sz="2400" dirty="0" smtClean="0">
                <a:latin typeface="Times New Roman" pitchFamily="18" charset="0"/>
                <a:cs typeface="Times New Roman" pitchFamily="18" charset="0"/>
              </a:rPr>
              <a:t>π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-связи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алкены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вступают в реакции присоединения, окисления, полимеризации.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57290" y="274320"/>
            <a:ext cx="7429552" cy="2297424"/>
          </a:xfrm>
        </p:spPr>
        <p:txBody>
          <a:bodyPr>
            <a:no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   Элементный анализ этилена показывает, что в его состав входят примерно 87,5% углерода и 14,3% водорода. Плотность этилена по отношению к водороду равна 14.</a:t>
            </a:r>
            <a:endParaRPr lang="ru-RU" sz="3200" dirty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4429124" y="3000372"/>
            <a:ext cx="4429156" cy="3214710"/>
          </a:xfrm>
        </p:spPr>
        <p:txBody>
          <a:bodyPr>
            <a:normAutofit/>
          </a:bodyPr>
          <a:lstStyle/>
          <a:p>
            <a:pPr marL="82296" indent="0">
              <a:buNone/>
            </a:pPr>
            <a:endParaRPr lang="ru-RU" sz="2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400" dirty="0"/>
          </a:p>
        </p:txBody>
      </p:sp>
      <p:pic>
        <p:nvPicPr>
          <p:cNvPr id="10" name="Содержимое 9" descr="http://t2.gstatic.com/images?q=tbn:ANd9GcQHHllkxg8hjHPmUNKWKyeBcNBv9spYsit8CFEAt9pKvLBx71OM"/>
          <p:cNvPicPr>
            <a:picLocks noGrp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643042" y="3071810"/>
            <a:ext cx="2714644" cy="28575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://chemistry.siteedit.org/images/ethylene_3d.pn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14810" y="3071786"/>
            <a:ext cx="4500594" cy="3786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1447800"/>
            <a:ext cx="7498080" cy="5124472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Непредельные углеводороды, в молекулах которых содержится одна двойная связь.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Общая формула гомологического ряда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алкенов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sz="4000" baseline="-25000" dirty="0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sz="4000" baseline="-25000" dirty="0" smtClean="0">
                <a:latin typeface="Times New Roman" pitchFamily="18" charset="0"/>
                <a:cs typeface="Times New Roman" pitchFamily="18" charset="0"/>
              </a:rPr>
              <a:t>2n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400" dirty="0" err="1" smtClean="0">
                <a:latin typeface="Times New Roman" pitchFamily="18" charset="0"/>
                <a:cs typeface="Times New Roman" pitchFamily="18" charset="0"/>
              </a:rPr>
              <a:t>Алкены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 (олефины, этилены)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Строение молекул </a:t>
            </a:r>
            <a:r>
              <a:rPr lang="ru-RU" sz="4400" dirty="0" err="1" smtClean="0">
                <a:latin typeface="Times New Roman" pitchFamily="18" charset="0"/>
                <a:cs typeface="Times New Roman" pitchFamily="18" charset="0"/>
              </a:rPr>
              <a:t>алкенов</a:t>
            </a:r>
            <a:endParaRPr lang="ru-RU" sz="4400" dirty="0"/>
          </a:p>
        </p:txBody>
      </p:sp>
      <p:pic>
        <p:nvPicPr>
          <p:cNvPr id="4" name="Содержимое 3" descr="Схема образования пи-связи в молекуле этилена"/>
          <p:cNvPicPr>
            <a:picLocks noGrp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 bwMode="auto">
          <a:xfrm>
            <a:off x="1428728" y="1357298"/>
            <a:ext cx="7143800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1428728" y="4214818"/>
            <a:ext cx="7358114" cy="2214578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Атомы углерода при двойной связи находятся в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sp</a:t>
            </a:r>
            <a:r>
              <a:rPr lang="en-US" sz="2400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-гибридизации и между ними образуется двойная связь, состоящая из </a:t>
            </a:r>
            <a:r>
              <a:rPr lang="el-GR" sz="2400" dirty="0" smtClean="0">
                <a:latin typeface="Times New Roman" pitchFamily="18" charset="0"/>
                <a:cs typeface="Times New Roman" pitchFamily="18" charset="0"/>
              </a:rPr>
              <a:t>π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-связи и </a:t>
            </a:r>
            <a:r>
              <a:rPr lang="el-GR" sz="2400" dirty="0" smtClean="0">
                <a:latin typeface="Times New Roman" pitchFamily="18" charset="0"/>
                <a:cs typeface="Times New Roman" pitchFamily="18" charset="0"/>
              </a:rPr>
              <a:t>σ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-связи.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Длина двойной связи – 0,134 нм.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Все валентные углы НСН близки к 120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º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4414" y="274638"/>
            <a:ext cx="7719274" cy="1143000"/>
          </a:xfrm>
        </p:spPr>
        <p:txBody>
          <a:bodyPr>
            <a:normAutofit/>
          </a:bodyPr>
          <a:lstStyle/>
          <a:p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Изомерия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14414" y="1500174"/>
            <a:ext cx="7719274" cy="5143536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>
              <a:buNone/>
            </a:pP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285984" y="3500438"/>
            <a:ext cx="4500594" cy="300039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Выгнутая влево стрелка 6"/>
          <p:cNvSpPr/>
          <p:nvPr/>
        </p:nvSpPr>
        <p:spPr>
          <a:xfrm>
            <a:off x="1500166" y="2357430"/>
            <a:ext cx="731520" cy="3286148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С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т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Р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У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К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Т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У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Р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Н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А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Я</a:t>
            </a:r>
          </a:p>
        </p:txBody>
      </p:sp>
      <p:sp>
        <p:nvSpPr>
          <p:cNvPr id="8" name="Выгнутая вверх стрелка 7"/>
          <p:cNvSpPr/>
          <p:nvPr/>
        </p:nvSpPr>
        <p:spPr>
          <a:xfrm>
            <a:off x="3500430" y="1571612"/>
            <a:ext cx="3214710" cy="588644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ПРОСТРАНСТВЕННАЯ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2143108" y="2000240"/>
            <a:ext cx="2071702" cy="105727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ИЗОМЕРИЯ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4429124" y="2214554"/>
            <a:ext cx="4429156" cy="121444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1857356" y="307181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pic>
        <p:nvPicPr>
          <p:cNvPr id="14" name="Рисунок 13" descr="http://him.1september.ru/2004/17/22-1.gif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00562" y="2285992"/>
            <a:ext cx="4286280" cy="1071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Рисунок 16" descr="http://him.1september.ru/2004/17/21-3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57422" y="3643314"/>
            <a:ext cx="4357718" cy="928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Рисунок 18" descr="http://him.1september.ru/2004/17/21-4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357422" y="4714884"/>
            <a:ext cx="4357718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Рисунок 20" descr="http://him.1september.ru/2004/17/21-5.jpg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357422" y="5429264"/>
            <a:ext cx="4357718" cy="928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Номенклатура</a:t>
            </a:r>
            <a:endParaRPr lang="en-US" dirty="0"/>
          </a:p>
        </p:txBody>
      </p:sp>
      <p:pic>
        <p:nvPicPr>
          <p:cNvPr id="4" name="Content Placeholder 3" descr="Снимок экрана 2013-12-24 в 14.50.16.png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64" r="6064"/>
          <a:stretch>
            <a:fillRect/>
          </a:stretch>
        </p:blipFill>
        <p:spPr>
          <a:xfrm>
            <a:off x="-1332656" y="260648"/>
            <a:ext cx="11967011" cy="7661806"/>
          </a:xfrm>
        </p:spPr>
      </p:pic>
    </p:spTree>
    <p:extLst>
      <p:ext uri="{BB962C8B-B14F-4D97-AF65-F5344CB8AC3E}">
        <p14:creationId xmlns:p14="http://schemas.microsoft.com/office/powerpoint/2010/main" val="32319914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Химические свойства</a:t>
            </a:r>
            <a:endParaRPr lang="ru-RU" sz="4400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500166" y="4071942"/>
            <a:ext cx="7286676" cy="2357454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            \  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σ 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/                   \    </a:t>
            </a:r>
            <a:r>
              <a:rPr lang="el-GR" sz="3200" dirty="0" smtClean="0">
                <a:latin typeface="Times New Roman" pitchFamily="18" charset="0"/>
                <a:cs typeface="Times New Roman" pitchFamily="18" charset="0"/>
              </a:rPr>
              <a:t>σ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   / </a:t>
            </a:r>
          </a:p>
          <a:p>
            <a:pPr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            C==C + A—B → C — C </a:t>
            </a:r>
          </a:p>
          <a:p>
            <a:pPr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            /  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π 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\                   / |       | \ </a:t>
            </a:r>
          </a:p>
          <a:p>
            <a:pPr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                                         А      В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1500166" y="1524000"/>
            <a:ext cx="7433522" cy="2547942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Алкены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вступают в реакции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электрофильного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присоединения.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При химической реакции </a:t>
            </a:r>
            <a:r>
              <a:rPr lang="el-GR" dirty="0" smtClean="0">
                <a:latin typeface="Times New Roman" pitchFamily="18" charset="0"/>
                <a:cs typeface="Times New Roman" pitchFamily="18" charset="0"/>
              </a:rPr>
              <a:t>π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связь легко разрывается и по линии разрыва происходит присоединение атомов или групп атомов.</a:t>
            </a:r>
          </a:p>
          <a:p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Реакции присоединения</a:t>
            </a:r>
            <a:endParaRPr lang="ru-RU" sz="4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1571612"/>
            <a:ext cx="7279796" cy="4929222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Присоединение водорода: </a:t>
            </a:r>
          </a:p>
          <a:p>
            <a:pPr>
              <a:buNone/>
            </a:pP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                 Н</a:t>
            </a:r>
            <a:r>
              <a:rPr lang="ru-RU" sz="2800" i="1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С=СН</a:t>
            </a:r>
            <a:r>
              <a:rPr lang="ru-RU" sz="2800" i="1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 + H</a:t>
            </a:r>
            <a:r>
              <a:rPr lang="ru-RU" sz="2800" i="1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 → Н</a:t>
            </a:r>
            <a:r>
              <a:rPr lang="ru-RU" sz="2800" i="1" baseline="-250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С—СН</a:t>
            </a:r>
            <a:r>
              <a:rPr lang="ru-RU" sz="2800" i="1" baseline="-25000" dirty="0" smtClean="0">
                <a:latin typeface="Times New Roman" pitchFamily="18" charset="0"/>
                <a:cs typeface="Times New Roman" pitchFamily="18" charset="0"/>
              </a:rPr>
              <a:t>3</a:t>
            </a:r>
            <a:endParaRPr lang="ru-RU" sz="2800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Присоединение галогенов: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>
              <a:buNone/>
            </a:pP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                Н</a:t>
            </a:r>
            <a:r>
              <a:rPr lang="ru-RU" sz="2800" i="1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С=СН</a:t>
            </a:r>
            <a:r>
              <a:rPr lang="ru-RU" sz="2800" i="1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 + Cl</a:t>
            </a:r>
            <a:r>
              <a:rPr lang="ru-RU" sz="2800" i="1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  → ClH</a:t>
            </a:r>
            <a:r>
              <a:rPr lang="ru-RU" sz="2800" i="1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C—CH</a:t>
            </a:r>
            <a:r>
              <a:rPr lang="ru-RU" sz="2800" i="1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Cl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Присоединение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галогеноводородов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>
              <a:buNone/>
            </a:pP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                H</a:t>
            </a:r>
            <a:r>
              <a:rPr lang="ru-RU" sz="2800" i="1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С=СН</a:t>
            </a:r>
            <a:r>
              <a:rPr lang="ru-RU" sz="2800" i="1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 + </a:t>
            </a:r>
            <a:r>
              <a:rPr lang="ru-RU" sz="2800" i="1" dirty="0" err="1" smtClean="0">
                <a:latin typeface="Times New Roman" pitchFamily="18" charset="0"/>
                <a:cs typeface="Times New Roman" pitchFamily="18" charset="0"/>
              </a:rPr>
              <a:t>НВr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 → Н</a:t>
            </a:r>
            <a:r>
              <a:rPr lang="ru-RU" sz="2800" i="1" baseline="-250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С—CH</a:t>
            </a:r>
            <a:r>
              <a:rPr lang="ru-RU" sz="2800" i="1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Вr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Присоединение воды (реакция гидратации):</a:t>
            </a:r>
          </a:p>
          <a:p>
            <a:pPr>
              <a:buNone/>
            </a:pP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                H</a:t>
            </a:r>
            <a:r>
              <a:rPr lang="ru-RU" sz="2800" i="1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С=СН</a:t>
            </a:r>
            <a:r>
              <a:rPr lang="ru-RU" sz="2800" i="1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 + Н</a:t>
            </a:r>
            <a:r>
              <a:rPr lang="ru-RU" sz="2800" i="1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О → Н</a:t>
            </a:r>
            <a:r>
              <a:rPr lang="ru-RU" sz="2800" i="1" baseline="-250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С—CH</a:t>
            </a:r>
            <a:r>
              <a:rPr lang="ru-RU" sz="2800" i="1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ОН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Правило В.В. </a:t>
            </a:r>
            <a:r>
              <a:rPr lang="ru-RU" sz="4400" dirty="0" err="1" smtClean="0">
                <a:latin typeface="Times New Roman" pitchFamily="18" charset="0"/>
                <a:cs typeface="Times New Roman" pitchFamily="18" charset="0"/>
              </a:rPr>
              <a:t>Марковникова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http://www.himhelp.ru/pics/226_1444686417.gif"/>
          <p:cNvPicPr>
            <a:picLocks noGrp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 bwMode="auto">
          <a:xfrm>
            <a:off x="2214546" y="1357299"/>
            <a:ext cx="5643602" cy="1500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1428728" y="3000372"/>
            <a:ext cx="7358114" cy="3571900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 lnSpcReduction="1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Водород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галогенводорода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присоединяется к более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гидрогенизированному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атому углерода при двойной связи, а галоген – к менее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гидрогенизированному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en-US" sz="2600" i="1" dirty="0" smtClean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sz="2600" i="1" baseline="-250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2600" i="1" dirty="0" smtClean="0">
                <a:latin typeface="Times New Roman" pitchFamily="18" charset="0"/>
                <a:cs typeface="Times New Roman" pitchFamily="18" charset="0"/>
              </a:rPr>
              <a:t>C—CH=CH</a:t>
            </a:r>
            <a:r>
              <a:rPr lang="en-US" sz="2600" i="1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600" i="1" dirty="0" smtClean="0">
                <a:latin typeface="Times New Roman" pitchFamily="18" charset="0"/>
                <a:cs typeface="Times New Roman" pitchFamily="18" charset="0"/>
              </a:rPr>
              <a:t> + H—Br → H</a:t>
            </a:r>
            <a:r>
              <a:rPr lang="en-US" sz="2600" i="1" baseline="-250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2600" i="1" dirty="0" smtClean="0">
                <a:latin typeface="Times New Roman" pitchFamily="18" charset="0"/>
                <a:cs typeface="Times New Roman" pitchFamily="18" charset="0"/>
              </a:rPr>
              <a:t>C—CH—CH</a:t>
            </a:r>
            <a:r>
              <a:rPr lang="en-US" sz="2600" i="1" baseline="-25000" dirty="0" smtClean="0">
                <a:latin typeface="Times New Roman" pitchFamily="18" charset="0"/>
                <a:cs typeface="Times New Roman" pitchFamily="18" charset="0"/>
              </a:rPr>
              <a:t>3</a:t>
            </a:r>
            <a:endParaRPr lang="ru-RU" sz="2600" i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          | </a:t>
            </a:r>
          </a:p>
          <a:p>
            <a:pPr>
              <a:buNone/>
            </a:pP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</a:t>
            </a:r>
            <a:r>
              <a:rPr lang="en-US" sz="2600" i="1" dirty="0" smtClean="0">
                <a:latin typeface="Times New Roman" pitchFamily="18" charset="0"/>
                <a:cs typeface="Times New Roman" pitchFamily="18" charset="0"/>
              </a:rPr>
              <a:t>Br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Реакция идет по ионному механизму.</a:t>
            </a:r>
            <a:endParaRPr lang="ru-RU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665</TotalTime>
  <Words>462</Words>
  <Application>Microsoft Macintosh PowerPoint</Application>
  <PresentationFormat>On-screen Show (4:3)</PresentationFormat>
  <Paragraphs>79</Paragraphs>
  <Slides>13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Солнцестояние</vt:lpstr>
      <vt:lpstr>Алкены.  Строение. Изомерия. Химические свойства. Получение. </vt:lpstr>
      <vt:lpstr>    Элементный анализ этилена показывает, что в его состав входят примерно 87,5% углерода и 14,3% водорода. Плотность этилена по отношению к водороду равна 14.</vt:lpstr>
      <vt:lpstr>Алкены (олефины, этилены)</vt:lpstr>
      <vt:lpstr>Строение молекул алкенов</vt:lpstr>
      <vt:lpstr>Изомерия</vt:lpstr>
      <vt:lpstr>Номенклатура</vt:lpstr>
      <vt:lpstr>Химические свойства</vt:lpstr>
      <vt:lpstr>Реакции присоединения</vt:lpstr>
      <vt:lpstr>Правило В.В. Марковникова</vt:lpstr>
      <vt:lpstr>Реакции окисления</vt:lpstr>
      <vt:lpstr>Реакция полимеризации</vt:lpstr>
      <vt:lpstr>Получение алкенов</vt:lpstr>
      <vt:lpstr>Выводы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Алексей Васильев</cp:lastModifiedBy>
  <cp:revision>73</cp:revision>
  <dcterms:modified xsi:type="dcterms:W3CDTF">2013-12-24T10:56:33Z</dcterms:modified>
</cp:coreProperties>
</file>