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2" r:id="rId6"/>
    <p:sldId id="263" r:id="rId7"/>
    <p:sldId id="264" r:id="rId8"/>
    <p:sldId id="266" r:id="rId9"/>
    <p:sldId id="267" r:id="rId10"/>
    <p:sldId id="268" r:id="rId11"/>
    <p:sldId id="269"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12.11.2012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12.11.2012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12.11.2012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12.11.2012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12.11.2012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12.11.2012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12.11.2012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12.11.2012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285729"/>
            <a:ext cx="8429684" cy="2286015"/>
          </a:xfrm>
        </p:spPr>
        <p:txBody>
          <a:bodyPr/>
          <a:lstStyle/>
          <a:p>
            <a:r>
              <a:rPr lang="ru-RU" b="1" dirty="0" smtClean="0">
                <a:solidFill>
                  <a:srgbClr val="C00000"/>
                </a:solidFill>
              </a:rPr>
              <a:t>КОВАЛЕНТНАЯ ПОЛЯРНАЯ ХИМИЧЕСКАЯ СВЯЗЬ</a:t>
            </a:r>
            <a:endParaRPr lang="ru-RU" b="1" dirty="0">
              <a:solidFill>
                <a:srgbClr val="C00000"/>
              </a:solidFill>
            </a:endParaRPr>
          </a:p>
        </p:txBody>
      </p:sp>
      <p:sp>
        <p:nvSpPr>
          <p:cNvPr id="3" name="Подзаголовок 2"/>
          <p:cNvSpPr>
            <a:spLocks noGrp="1"/>
          </p:cNvSpPr>
          <p:nvPr>
            <p:ph type="subTitle" idx="1"/>
          </p:nvPr>
        </p:nvSpPr>
        <p:spPr>
          <a:xfrm>
            <a:off x="642910" y="2643182"/>
            <a:ext cx="7500990" cy="3643338"/>
          </a:xfrm>
        </p:spPr>
        <p:txBody>
          <a:bodyPr>
            <a:normAutofit/>
          </a:bodyPr>
          <a:lstStyle/>
          <a:p>
            <a:pPr marL="514350" indent="-514350" algn="l">
              <a:spcBef>
                <a:spcPts val="0"/>
              </a:spcBef>
              <a:buAutoNum type="arabicPeriod"/>
            </a:pPr>
            <a:r>
              <a:rPr lang="ru-RU" sz="3600" b="1" dirty="0" smtClean="0">
                <a:solidFill>
                  <a:schemeClr val="tx1"/>
                </a:solidFill>
              </a:rPr>
              <a:t>Понятие электроотрицательности (ЭО).</a:t>
            </a:r>
          </a:p>
          <a:p>
            <a:pPr marL="514350" indent="-514350" algn="l">
              <a:spcBef>
                <a:spcPts val="0"/>
              </a:spcBef>
              <a:buAutoNum type="arabicPeriod"/>
            </a:pPr>
            <a:r>
              <a:rPr lang="ru-RU" sz="3600" b="1" dirty="0" smtClean="0">
                <a:solidFill>
                  <a:schemeClr val="tx1"/>
                </a:solidFill>
              </a:rPr>
              <a:t>Изменение ЭО в периодах и группах ПС</a:t>
            </a:r>
          </a:p>
          <a:p>
            <a:pPr marL="514350" indent="-514350" algn="l">
              <a:spcBef>
                <a:spcPts val="0"/>
              </a:spcBef>
              <a:buAutoNum type="arabicPeriod"/>
            </a:pPr>
            <a:r>
              <a:rPr lang="ru-RU" sz="3600" b="1" dirty="0" smtClean="0">
                <a:solidFill>
                  <a:schemeClr val="tx1"/>
                </a:solidFill>
              </a:rPr>
              <a:t>Ковалентная полярная связь</a:t>
            </a:r>
            <a:endParaRPr lang="ru-RU" sz="3600" b="1"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74638"/>
            <a:ext cx="8643998" cy="6369072"/>
          </a:xfrm>
        </p:spPr>
        <p:txBody>
          <a:bodyPr>
            <a:normAutofit fontScale="90000"/>
          </a:bodyPr>
          <a:lstStyle/>
          <a:p>
            <a:r>
              <a:rPr lang="ru-RU" b="1" dirty="0" smtClean="0">
                <a:solidFill>
                  <a:srgbClr val="C00000"/>
                </a:solidFill>
              </a:rPr>
              <a:t/>
            </a:r>
            <a:br>
              <a:rPr lang="ru-RU" b="1" dirty="0" smtClean="0">
                <a:solidFill>
                  <a:srgbClr val="C00000"/>
                </a:solidFill>
              </a:rPr>
            </a:br>
            <a:r>
              <a:rPr lang="ru-RU" b="1" dirty="0" smtClean="0">
                <a:solidFill>
                  <a:srgbClr val="C00000"/>
                </a:solidFill>
              </a:rPr>
              <a:t>Поэтому такая связь называется полярной (от слова полюс )</a:t>
            </a:r>
            <a:br>
              <a:rPr lang="ru-RU" b="1" dirty="0" smtClean="0">
                <a:solidFill>
                  <a:srgbClr val="C00000"/>
                </a:solidFill>
              </a:rPr>
            </a:br>
            <a:r>
              <a:rPr lang="ru-RU" b="1" dirty="0" smtClean="0">
                <a:solidFill>
                  <a:srgbClr val="C00000"/>
                </a:solidFill>
              </a:rPr>
              <a:t/>
            </a:r>
            <a:br>
              <a:rPr lang="ru-RU" b="1" dirty="0" smtClean="0">
                <a:solidFill>
                  <a:srgbClr val="C00000"/>
                </a:solidFill>
              </a:rPr>
            </a:br>
            <a:r>
              <a:rPr lang="ru-RU" dirty="0" smtClean="0"/>
              <a:t>смещение электронных пар в формулах изображают стрелками:</a:t>
            </a:r>
            <a:br>
              <a:rPr lang="ru-RU" dirty="0" smtClean="0"/>
            </a:br>
            <a:r>
              <a:rPr lang="ru-RU" dirty="0" smtClean="0"/>
              <a:t> </a:t>
            </a:r>
            <a:r>
              <a:rPr lang="en-US" dirty="0" smtClean="0"/>
              <a:t>H</a:t>
            </a:r>
            <a:r>
              <a:rPr lang="ru-RU" baseline="30000" dirty="0" err="1" smtClean="0"/>
              <a:t>+δ</a:t>
            </a:r>
            <a:r>
              <a:rPr lang="ru-RU" dirty="0" err="1" smtClean="0"/>
              <a:t> </a:t>
            </a:r>
            <a:r>
              <a:rPr lang="ru-RU" dirty="0" smtClean="0">
                <a:sym typeface="Symbol"/>
              </a:rPr>
              <a:t></a:t>
            </a:r>
            <a:r>
              <a:rPr lang="ru-RU" dirty="0" smtClean="0"/>
              <a:t> </a:t>
            </a:r>
            <a:r>
              <a:rPr lang="en-US" dirty="0" smtClean="0"/>
              <a:t>Cl</a:t>
            </a:r>
            <a:r>
              <a:rPr lang="ru-RU" baseline="30000" dirty="0" err="1" smtClean="0"/>
              <a:t>δ–</a:t>
            </a:r>
            <a:r>
              <a:rPr lang="ru-RU" baseline="30000" smtClean="0"/>
              <a:t/>
            </a:r>
            <a:br>
              <a:rPr lang="ru-RU" baseline="30000" smtClean="0"/>
            </a:br>
            <a:r>
              <a:rPr lang="ru-RU" dirty="0" smtClean="0"/>
              <a:t/>
            </a:r>
            <a:br>
              <a:rPr lang="ru-RU" dirty="0" smtClean="0"/>
            </a:br>
            <a:r>
              <a:rPr lang="ru-RU" sz="3100" dirty="0" smtClean="0"/>
              <a:t>в </a:t>
            </a:r>
            <a:r>
              <a:rPr lang="ru-RU" sz="3100" i="1" dirty="0" smtClean="0"/>
              <a:t>химической формуле первым пишется знак менее электроотрицательного элемента!</a:t>
            </a:r>
            <a:r>
              <a:rPr lang="ru-RU" sz="3100" b="1" dirty="0" smtClean="0">
                <a:solidFill>
                  <a:srgbClr val="C00000"/>
                </a:solidFill>
              </a:rPr>
              <a:t/>
            </a:r>
            <a:br>
              <a:rPr lang="ru-RU" sz="3100" b="1" dirty="0" smtClean="0">
                <a:solidFill>
                  <a:srgbClr val="C00000"/>
                </a:solidFill>
              </a:rPr>
            </a:br>
            <a:r>
              <a:rPr lang="ru-RU" dirty="0" smtClean="0"/>
              <a:t/>
            </a:r>
            <a:br>
              <a:rPr lang="ru-RU" dirty="0" smtClean="0"/>
            </a:br>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74638"/>
            <a:ext cx="8715436" cy="6369072"/>
          </a:xfrm>
        </p:spPr>
        <p:txBody>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74638"/>
            <a:ext cx="8643998" cy="6226196"/>
          </a:xfrm>
        </p:spPr>
        <p:txBody>
          <a:bodyPr/>
          <a:lstStyle/>
          <a:p>
            <a:r>
              <a:rPr lang="ru-RU" dirty="0" smtClean="0">
                <a:solidFill>
                  <a:srgbClr val="FF0000"/>
                </a:solidFill>
              </a:rPr>
              <a:t>ВОПРОС:</a:t>
            </a:r>
            <a:r>
              <a:rPr lang="ru-RU" dirty="0" smtClean="0"/>
              <a:t> </a:t>
            </a:r>
            <a:br>
              <a:rPr lang="ru-RU" dirty="0" smtClean="0"/>
            </a:br>
            <a:r>
              <a:rPr lang="ru-RU" dirty="0" smtClean="0"/>
              <a:t>Что можно ожидать, в случае взаимодействия между </a:t>
            </a:r>
            <a:r>
              <a:rPr lang="ru-RU" i="1" dirty="0" smtClean="0"/>
              <a:t>атомами разных неметаллов</a:t>
            </a:r>
            <a:r>
              <a:rPr lang="ru-RU" dirty="0" smtClean="0"/>
              <a:t>?</a:t>
            </a:r>
            <a:br>
              <a:rPr lang="ru-RU" dirty="0" smtClean="0"/>
            </a:br>
            <a:r>
              <a:rPr lang="ru-RU" dirty="0" smtClean="0"/>
              <a:t/>
            </a:r>
            <a:br>
              <a:rPr lang="ru-RU" dirty="0" smtClean="0"/>
            </a:b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74638"/>
            <a:ext cx="8715436" cy="6297634"/>
          </a:xfrm>
        </p:spPr>
        <p:txBody>
          <a:bodyPr>
            <a:normAutofit fontScale="90000"/>
          </a:bodyPr>
          <a:lstStyle/>
          <a:p>
            <a:pPr algn="l"/>
            <a:r>
              <a:rPr lang="ru-RU" dirty="0" smtClean="0"/>
              <a:t>Атомы разных элементов имеют различное электронное строение, содержат разное число электронов на внешнем уровне, поэтому обладают различной способностью к притяжению «чужих» электронов. </a:t>
            </a:r>
            <a:br>
              <a:rPr lang="ru-RU" dirty="0" smtClean="0"/>
            </a:br>
            <a:r>
              <a:rPr lang="ru-RU" dirty="0" smtClean="0"/>
              <a:t>Атомы одних элементов </a:t>
            </a:r>
            <a:r>
              <a:rPr lang="ru-RU" u="sng" dirty="0" smtClean="0"/>
              <a:t>сильнее </a:t>
            </a:r>
            <a:r>
              <a:rPr lang="ru-RU" dirty="0" smtClean="0"/>
              <a:t>притягивают электроны, атомы других – </a:t>
            </a:r>
            <a:r>
              <a:rPr lang="ru-RU" u="sng" dirty="0" smtClean="0"/>
              <a:t>слабее</a:t>
            </a:r>
            <a:r>
              <a:rPr lang="ru-RU" dirty="0" smtClean="0"/>
              <a:t>. </a:t>
            </a: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74638"/>
            <a:ext cx="8501122" cy="6226196"/>
          </a:xfrm>
        </p:spPr>
        <p:txBody>
          <a:bodyPr>
            <a:normAutofit fontScale="90000"/>
          </a:bodyPr>
          <a:lstStyle/>
          <a:p>
            <a:r>
              <a:rPr lang="ru-RU" dirty="0" smtClean="0"/>
              <a:t>Эта способность атомов химических элементов притягивать к себе общие электронные пары называется </a:t>
            </a:r>
            <a:r>
              <a:rPr lang="ru-RU" b="1" dirty="0" err="1" smtClean="0">
                <a:solidFill>
                  <a:srgbClr val="C00000"/>
                </a:solidFill>
              </a:rPr>
              <a:t>электроотрицательностью</a:t>
            </a:r>
            <a:r>
              <a:rPr lang="ru-RU" b="1" dirty="0" smtClean="0">
                <a:solidFill>
                  <a:srgbClr val="C00000"/>
                </a:solidFill>
              </a:rPr>
              <a:t>.</a:t>
            </a:r>
            <a:r>
              <a:rPr lang="ru-RU" b="1" dirty="0" smtClean="0"/>
              <a:t/>
            </a:r>
            <a:br>
              <a:rPr lang="ru-RU" b="1" dirty="0" smtClean="0"/>
            </a:br>
            <a:r>
              <a:rPr lang="ru-RU" b="1" dirty="0" smtClean="0"/>
              <a:t> </a:t>
            </a:r>
            <a:r>
              <a:rPr lang="ru-RU" u="sng" dirty="0" smtClean="0"/>
              <a:t>Чем она больше, тем сильнее атом данного элемента оттягивает на себя общие электронные</a:t>
            </a:r>
            <a:r>
              <a:rPr lang="ru-RU" dirty="0" smtClean="0"/>
              <a:t> </a:t>
            </a:r>
            <a:r>
              <a:rPr lang="ru-RU" u="sng" dirty="0" smtClean="0"/>
              <a:t>пары</a:t>
            </a:r>
            <a:r>
              <a:rPr lang="ru-RU" dirty="0" smtClean="0"/>
              <a:t>. </a:t>
            </a:r>
            <a:br>
              <a:rPr lang="ru-RU" dirty="0" smtClean="0"/>
            </a:br>
            <a:r>
              <a:rPr lang="ru-RU" dirty="0" smtClean="0"/>
              <a:t>Чем ЭО меньше, тем слабее атом данного элемента притягивает к себе общие электронные пары. </a:t>
            </a: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0"/>
            <a:ext cx="8715436" cy="6572272"/>
          </a:xfrm>
        </p:spPr>
        <p:txBody>
          <a:bodyPr>
            <a:normAutofit fontScale="90000"/>
          </a:bodyPr>
          <a:lstStyle/>
          <a:p>
            <a:pPr algn="l"/>
            <a:r>
              <a:rPr lang="ru-RU" dirty="0" smtClean="0"/>
              <a:t> </a:t>
            </a:r>
            <a:br>
              <a:rPr lang="ru-RU" dirty="0" smtClean="0"/>
            </a:br>
            <a:r>
              <a:rPr lang="ru-RU" i="1" dirty="0" smtClean="0">
                <a:solidFill>
                  <a:srgbClr val="C00000"/>
                </a:solidFill>
              </a:rPr>
              <a:t>ЭО – это мера неметалличности химических элементов.</a:t>
            </a:r>
            <a:r>
              <a:rPr lang="ru-RU" i="1" dirty="0" smtClean="0"/>
              <a:t> </a:t>
            </a:r>
            <a:br>
              <a:rPr lang="ru-RU" i="1" dirty="0" smtClean="0"/>
            </a:br>
            <a:r>
              <a:rPr lang="ru-RU" sz="4000" i="1" u="sng" dirty="0" smtClean="0"/>
              <a:t>Чем больше ЭО, тем больше неметалличность элемента</a:t>
            </a:r>
            <a:r>
              <a:rPr lang="ru-RU" sz="4000" i="1" dirty="0" smtClean="0"/>
              <a:t> (т.е. тем более сильным  неметаллом является данный элемент). </a:t>
            </a:r>
            <a:br>
              <a:rPr lang="ru-RU" sz="4000" i="1" dirty="0" smtClean="0"/>
            </a:br>
            <a:r>
              <a:rPr lang="ru-RU" sz="4000" i="1" u="sng" dirty="0" smtClean="0"/>
              <a:t>Чем меньше ЭО, тем больше металличность элемента</a:t>
            </a:r>
            <a:r>
              <a:rPr lang="ru-RU" sz="4000" i="1" dirty="0" smtClean="0"/>
              <a:t> (т.е. тем более сильным металлом является элемент) и тем меньше </a:t>
            </a:r>
            <a:r>
              <a:rPr lang="ru-RU" sz="4000" i="1" smtClean="0"/>
              <a:t>неметалличность этого же элемента. </a:t>
            </a:r>
            <a:r>
              <a:rPr lang="ru-RU" dirty="0" smtClean="0"/>
              <a:t/>
            </a:r>
            <a:br>
              <a:rPr lang="ru-RU" dirty="0" smtClean="0"/>
            </a:br>
            <a:r>
              <a:rPr lang="ru-RU" dirty="0" smtClean="0"/>
              <a:t/>
            </a:r>
            <a:br>
              <a:rPr lang="ru-RU" dirty="0" smtClean="0"/>
            </a:b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74638"/>
            <a:ext cx="8643998" cy="6369072"/>
          </a:xfrm>
        </p:spPr>
        <p:txBody>
          <a:bodyPr/>
          <a:lstStyle/>
          <a:p>
            <a:r>
              <a:rPr lang="ru-RU" i="1" dirty="0" smtClean="0"/>
              <a:t>ЭО</a:t>
            </a:r>
            <a:r>
              <a:rPr lang="ru-RU" dirty="0" smtClean="0"/>
              <a:t>  - мера неметалличности элемента, поэтому </a:t>
            </a:r>
            <a:r>
              <a:rPr lang="ru-RU" u="sng" dirty="0" smtClean="0"/>
              <a:t>она изменяется вместе с нею</a:t>
            </a:r>
            <a:r>
              <a:rPr lang="ru-RU" i="1" dirty="0" smtClean="0"/>
              <a:t> и  имеет те же закономерности в изменении свойств в группах и в периодах. </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142852"/>
            <a:ext cx="8715436" cy="6500858"/>
          </a:xfrm>
        </p:spPr>
        <p:txBody>
          <a:bodyPr>
            <a:normAutofit fontScale="90000"/>
          </a:bodyPr>
          <a:lstStyle/>
          <a:p>
            <a:pPr algn="l"/>
            <a:r>
              <a:rPr lang="ru-RU" dirty="0" smtClean="0"/>
              <a:t/>
            </a:r>
            <a:br>
              <a:rPr lang="ru-RU" dirty="0" smtClean="0"/>
            </a:br>
            <a:r>
              <a:rPr lang="ru-RU" dirty="0" smtClean="0"/>
              <a:t/>
            </a:r>
            <a:br>
              <a:rPr lang="ru-RU" dirty="0" smtClean="0"/>
            </a:br>
            <a:r>
              <a:rPr lang="ru-RU" dirty="0" smtClean="0"/>
              <a:t/>
            </a:r>
            <a:br>
              <a:rPr lang="ru-RU" dirty="0" smtClean="0"/>
            </a:br>
            <a:r>
              <a:rPr lang="ru-RU" dirty="0" smtClean="0"/>
              <a:t>              </a:t>
            </a:r>
            <a:r>
              <a:rPr lang="ru-RU" dirty="0" smtClean="0">
                <a:solidFill>
                  <a:schemeClr val="tx2">
                    <a:lumMod val="75000"/>
                  </a:schemeClr>
                </a:solidFill>
              </a:rPr>
              <a:t>ЭО в периодах слева направо        ↑возрастает </a:t>
            </a:r>
            <a:r>
              <a:rPr lang="ru-RU" dirty="0" smtClean="0"/>
              <a:t/>
            </a:r>
            <a:br>
              <a:rPr lang="ru-RU" dirty="0" smtClean="0"/>
            </a:br>
            <a:r>
              <a:rPr lang="ru-RU" dirty="0" smtClean="0"/>
              <a:t/>
            </a:r>
            <a:br>
              <a:rPr lang="ru-RU" dirty="0" smtClean="0"/>
            </a:br>
            <a:r>
              <a:rPr lang="ru-RU" dirty="0" smtClean="0"/>
              <a:t>          </a:t>
            </a:r>
            <a:r>
              <a:rPr lang="ru-RU" dirty="0" smtClean="0">
                <a:solidFill>
                  <a:schemeClr val="tx2"/>
                </a:solidFill>
              </a:rPr>
              <a:t>ЭО  в </a:t>
            </a:r>
            <a:br>
              <a:rPr lang="ru-RU" dirty="0" smtClean="0">
                <a:solidFill>
                  <a:schemeClr val="tx2"/>
                </a:solidFill>
              </a:rPr>
            </a:br>
            <a:r>
              <a:rPr lang="ru-RU" dirty="0" smtClean="0">
                <a:solidFill>
                  <a:schemeClr val="tx2"/>
                </a:solidFill>
              </a:rPr>
              <a:t>       группах </a:t>
            </a:r>
            <a:br>
              <a:rPr lang="ru-RU" dirty="0" smtClean="0">
                <a:solidFill>
                  <a:schemeClr val="tx2"/>
                </a:solidFill>
              </a:rPr>
            </a:br>
            <a:r>
              <a:rPr lang="ru-RU" dirty="0" smtClean="0">
                <a:solidFill>
                  <a:schemeClr val="tx2"/>
                </a:solidFill>
              </a:rPr>
              <a:t>сверху вниз ↓</a:t>
            </a:r>
            <a:br>
              <a:rPr lang="ru-RU" dirty="0" smtClean="0">
                <a:solidFill>
                  <a:schemeClr val="tx2"/>
                </a:solidFill>
              </a:rPr>
            </a:br>
            <a:r>
              <a:rPr lang="ru-RU" dirty="0" smtClean="0">
                <a:solidFill>
                  <a:schemeClr val="tx2"/>
                </a:solidFill>
              </a:rPr>
              <a:t>уменьшается</a:t>
            </a:r>
            <a:br>
              <a:rPr lang="ru-RU" dirty="0" smtClean="0">
                <a:solidFill>
                  <a:schemeClr val="tx2"/>
                </a:solidFill>
              </a:rPr>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endParaRPr lang="ru-RU" dirty="0"/>
          </a:p>
        </p:txBody>
      </p:sp>
      <p:graphicFrame>
        <p:nvGraphicFramePr>
          <p:cNvPr id="1028" name="Object 4"/>
          <p:cNvGraphicFramePr>
            <a:graphicFrameLocks noChangeAspect="1"/>
          </p:cNvGraphicFramePr>
          <p:nvPr/>
        </p:nvGraphicFramePr>
        <p:xfrm>
          <a:off x="3428992" y="785794"/>
          <a:ext cx="5273675" cy="4683125"/>
        </p:xfrm>
        <a:graphic>
          <a:graphicData uri="http://schemas.openxmlformats.org/presentationml/2006/ole">
            <p:oleObj spid="_x0000_s1028" r:id="rId3" imgW="5272920" imgH="4683600" progId="">
              <p:embed/>
            </p:oleObj>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74638"/>
            <a:ext cx="8643998" cy="6297634"/>
          </a:xfrm>
        </p:spPr>
        <p:txBody>
          <a:bodyPr>
            <a:normAutofit fontScale="90000"/>
          </a:bodyPr>
          <a:lstStyle/>
          <a:p>
            <a:r>
              <a:rPr lang="ru-RU" sz="4000" b="1" dirty="0" smtClean="0">
                <a:solidFill>
                  <a:srgbClr val="C00000"/>
                </a:solidFill>
              </a:rPr>
              <a:t/>
            </a:r>
            <a:br>
              <a:rPr lang="ru-RU" sz="4000" b="1" dirty="0" smtClean="0">
                <a:solidFill>
                  <a:srgbClr val="C00000"/>
                </a:solidFill>
              </a:rPr>
            </a:br>
            <a:r>
              <a:rPr lang="ru-RU" sz="4000" b="1" dirty="0" smtClean="0">
                <a:solidFill>
                  <a:srgbClr val="C00000"/>
                </a:solidFill>
              </a:rPr>
              <a:t/>
            </a:r>
            <a:br>
              <a:rPr lang="ru-RU" sz="4000" b="1" dirty="0" smtClean="0">
                <a:solidFill>
                  <a:srgbClr val="C00000"/>
                </a:solidFill>
              </a:rPr>
            </a:br>
            <a:r>
              <a:rPr lang="ru-RU" sz="4000" b="1" dirty="0" smtClean="0">
                <a:solidFill>
                  <a:srgbClr val="C00000"/>
                </a:solidFill>
              </a:rPr>
              <a:t/>
            </a:r>
            <a:br>
              <a:rPr lang="ru-RU" sz="4000" b="1" dirty="0" smtClean="0">
                <a:solidFill>
                  <a:srgbClr val="C00000"/>
                </a:solidFill>
              </a:rPr>
            </a:br>
            <a:r>
              <a:rPr lang="ru-RU" sz="4000" b="1" dirty="0" smtClean="0">
                <a:solidFill>
                  <a:srgbClr val="C00000"/>
                </a:solidFill>
              </a:rPr>
              <a:t/>
            </a:r>
            <a:br>
              <a:rPr lang="ru-RU" sz="4000" b="1" dirty="0" smtClean="0">
                <a:solidFill>
                  <a:srgbClr val="C00000"/>
                </a:solidFill>
              </a:rPr>
            </a:br>
            <a:r>
              <a:rPr lang="ru-RU" sz="4000" b="1" dirty="0" smtClean="0">
                <a:solidFill>
                  <a:srgbClr val="C00000"/>
                </a:solidFill>
              </a:rPr>
              <a:t/>
            </a:r>
            <a:br>
              <a:rPr lang="ru-RU" sz="4000" b="1" dirty="0" smtClean="0">
                <a:solidFill>
                  <a:srgbClr val="C00000"/>
                </a:solidFill>
              </a:rPr>
            </a:br>
            <a:r>
              <a:rPr lang="ru-RU" sz="4000" b="1" dirty="0" smtClean="0">
                <a:solidFill>
                  <a:srgbClr val="C00000"/>
                </a:solidFill>
              </a:rPr>
              <a:t/>
            </a:r>
            <a:br>
              <a:rPr lang="ru-RU" sz="4000" b="1" dirty="0" smtClean="0">
                <a:solidFill>
                  <a:srgbClr val="C00000"/>
                </a:solidFill>
              </a:rPr>
            </a:br>
            <a:r>
              <a:rPr lang="en-US" sz="4000" b="1" dirty="0" smtClean="0">
                <a:solidFill>
                  <a:srgbClr val="C00000"/>
                </a:solidFill>
              </a:rPr>
              <a:t>F   O   N   Cl   Br   S   C   P   Si   H</a:t>
            </a:r>
            <a:r>
              <a:rPr lang="ru-RU" sz="4000" b="1" dirty="0" smtClean="0">
                <a:solidFill>
                  <a:srgbClr val="C00000"/>
                </a:solidFill>
              </a:rPr>
              <a:t/>
            </a:r>
            <a:br>
              <a:rPr lang="ru-RU" sz="4000" b="1" dirty="0" smtClean="0">
                <a:solidFill>
                  <a:srgbClr val="C00000"/>
                </a:solidFill>
              </a:rPr>
            </a:br>
            <a:r>
              <a:rPr lang="ru-RU" sz="4000" b="1" dirty="0" smtClean="0">
                <a:solidFill>
                  <a:srgbClr val="C00000"/>
                </a:solidFill>
              </a:rPr>
              <a:t/>
            </a:r>
            <a:br>
              <a:rPr lang="ru-RU" sz="4000" b="1" dirty="0" smtClean="0">
                <a:solidFill>
                  <a:srgbClr val="C00000"/>
                </a:solidFill>
              </a:rPr>
            </a:br>
            <a:r>
              <a:rPr lang="ru-RU" sz="4000" b="1" dirty="0" smtClean="0"/>
              <a:t> ЭО уменьшается </a:t>
            </a:r>
            <a:r>
              <a:rPr lang="ru-RU" sz="4000" b="1" dirty="0" smtClean="0">
                <a:solidFill>
                  <a:srgbClr val="C00000"/>
                </a:solidFill>
              </a:rPr>
              <a:t/>
            </a:r>
            <a:br>
              <a:rPr lang="ru-RU" sz="4000" b="1" dirty="0" smtClean="0">
                <a:solidFill>
                  <a:srgbClr val="C00000"/>
                </a:solidFill>
              </a:rPr>
            </a:br>
            <a:r>
              <a:rPr lang="ru-RU" sz="4000" b="1" dirty="0" smtClean="0">
                <a:solidFill>
                  <a:srgbClr val="C00000"/>
                </a:solidFill>
              </a:rPr>
              <a:t/>
            </a:r>
            <a:br>
              <a:rPr lang="ru-RU" sz="4000" b="1" dirty="0" smtClean="0">
                <a:solidFill>
                  <a:srgbClr val="C00000"/>
                </a:solidFill>
              </a:rPr>
            </a:br>
            <a:r>
              <a:rPr lang="ru-RU" sz="3600" dirty="0" smtClean="0"/>
              <a:t> Данный ряд помогает определить, в сторону атомов какого химического элемента смещаются </a:t>
            </a:r>
            <a:r>
              <a:rPr lang="ru-RU" sz="3600" u="sng" dirty="0" smtClean="0"/>
              <a:t>общие электронные пары </a:t>
            </a:r>
            <a:r>
              <a:rPr lang="ru-RU" sz="3600" dirty="0" smtClean="0"/>
              <a:t>при образовании химической связи. </a:t>
            </a:r>
            <a:br>
              <a:rPr lang="ru-RU" sz="3600" dirty="0" smtClean="0"/>
            </a:br>
            <a:r>
              <a:rPr lang="ru-RU" sz="3600" b="1" dirty="0" smtClean="0">
                <a:solidFill>
                  <a:srgbClr val="C00000"/>
                </a:solidFill>
              </a:rPr>
              <a:t>Общие электронные пары смещаются в сторону более электроотрицательного элемента.</a:t>
            </a:r>
            <a:r>
              <a:rPr lang="ru-RU" sz="3600" dirty="0" smtClean="0">
                <a:solidFill>
                  <a:srgbClr val="C00000"/>
                </a:solidFill>
              </a:rPr>
              <a:t> </a:t>
            </a:r>
            <a:r>
              <a:rPr lang="ru-RU" sz="4000" b="1" dirty="0" smtClean="0">
                <a:solidFill>
                  <a:srgbClr val="C00000"/>
                </a:solidFill>
              </a:rPr>
              <a:t/>
            </a:r>
            <a:br>
              <a:rPr lang="ru-RU" sz="4000" b="1" dirty="0" smtClean="0">
                <a:solidFill>
                  <a:srgbClr val="C00000"/>
                </a:solidFill>
              </a:rPr>
            </a:br>
            <a:r>
              <a:rPr lang="ru-RU" sz="4000" b="1" dirty="0" smtClean="0">
                <a:solidFill>
                  <a:srgbClr val="C00000"/>
                </a:solidFill>
              </a:rPr>
              <a:t/>
            </a:r>
            <a:br>
              <a:rPr lang="ru-RU" sz="4000" b="1" dirty="0" smtClean="0">
                <a:solidFill>
                  <a:srgbClr val="C00000"/>
                </a:solidFill>
              </a:rPr>
            </a:br>
            <a:r>
              <a:rPr lang="ru-RU" sz="4000" b="1" dirty="0" smtClean="0">
                <a:solidFill>
                  <a:srgbClr val="C00000"/>
                </a:solidFill>
              </a:rPr>
              <a:t/>
            </a:r>
            <a:br>
              <a:rPr lang="ru-RU" sz="4000" b="1" dirty="0" smtClean="0">
                <a:solidFill>
                  <a:srgbClr val="C00000"/>
                </a:solidFill>
              </a:rPr>
            </a:br>
            <a:r>
              <a:rPr lang="ru-RU" sz="4000" b="1" dirty="0" smtClean="0">
                <a:solidFill>
                  <a:srgbClr val="C00000"/>
                </a:solidFill>
              </a:rPr>
              <a:t/>
            </a:r>
            <a:br>
              <a:rPr lang="ru-RU" sz="4000" b="1" dirty="0" smtClean="0">
                <a:solidFill>
                  <a:srgbClr val="C00000"/>
                </a:solidFill>
              </a:rPr>
            </a:br>
            <a:r>
              <a:rPr lang="ru-RU" dirty="0" smtClean="0"/>
              <a:t/>
            </a:r>
            <a:br>
              <a:rPr lang="ru-RU" dirty="0" smtClean="0"/>
            </a:br>
            <a:endParaRPr lang="ru-RU" dirty="0"/>
          </a:p>
        </p:txBody>
      </p:sp>
      <p:graphicFrame>
        <p:nvGraphicFramePr>
          <p:cNvPr id="2053" name="Object 5"/>
          <p:cNvGraphicFramePr>
            <a:graphicFrameLocks noChangeAspect="1"/>
          </p:cNvGraphicFramePr>
          <p:nvPr/>
        </p:nvGraphicFramePr>
        <p:xfrm>
          <a:off x="1428728" y="1428736"/>
          <a:ext cx="6745288" cy="357187"/>
        </p:xfrm>
        <a:graphic>
          <a:graphicData uri="http://schemas.openxmlformats.org/presentationml/2006/ole">
            <p:oleObj spid="_x0000_s2053" r:id="rId3" imgW="6746040" imgH="357840" progId="">
              <p:embed/>
            </p:oleObj>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429396"/>
          </a:xfrm>
        </p:spPr>
        <p:txBody>
          <a:bodyPr>
            <a:noAutofit/>
          </a:bodyPr>
          <a:lstStyle/>
          <a:p>
            <a:pPr algn="l"/>
            <a:r>
              <a:rPr lang="ru-RU" sz="2800" dirty="0" smtClean="0"/>
              <a:t/>
            </a:r>
            <a:br>
              <a:rPr lang="ru-RU" sz="2800" dirty="0" smtClean="0"/>
            </a:br>
            <a:r>
              <a:rPr lang="ru-RU" sz="3000" dirty="0" smtClean="0"/>
              <a:t>Если элемент оттягивает на себя «чужие» электроны, значит, он будет приобретать </a:t>
            </a:r>
            <a:r>
              <a:rPr lang="ru-RU" sz="3000" u="sng" dirty="0" smtClean="0"/>
              <a:t>частичный отрицательный заряд,</a:t>
            </a:r>
            <a:r>
              <a:rPr lang="ru-RU" sz="3000" dirty="0" smtClean="0"/>
              <a:t> при этом происходит лишь смещение электронов, но не полный отрыв (как в случае ионной связи). </a:t>
            </a:r>
            <a:br>
              <a:rPr lang="ru-RU" sz="3000" dirty="0" smtClean="0"/>
            </a:br>
            <a:r>
              <a:rPr lang="ru-RU" sz="3000" dirty="0" smtClean="0">
                <a:solidFill>
                  <a:srgbClr val="C00000"/>
                </a:solidFill>
              </a:rPr>
              <a:t>Частичный заряд обозначается греческой буквой дельта – «</a:t>
            </a:r>
            <a:r>
              <a:rPr lang="ru-RU" sz="3000" dirty="0" err="1" smtClean="0">
                <a:solidFill>
                  <a:srgbClr val="C00000"/>
                </a:solidFill>
              </a:rPr>
              <a:t>δ</a:t>
            </a:r>
            <a:r>
              <a:rPr lang="ru-RU" sz="3000" dirty="0" smtClean="0">
                <a:solidFill>
                  <a:srgbClr val="C00000"/>
                </a:solidFill>
              </a:rPr>
              <a:t>» и ставится над знаком химического элемента. </a:t>
            </a:r>
            <a:br>
              <a:rPr lang="ru-RU" sz="3000" dirty="0" smtClean="0">
                <a:solidFill>
                  <a:srgbClr val="C00000"/>
                </a:solidFill>
              </a:rPr>
            </a:br>
            <a:r>
              <a:rPr lang="ru-RU" sz="3000" dirty="0" smtClean="0"/>
              <a:t>Атомы менее электроотрицательного элемента будут иметь </a:t>
            </a:r>
            <a:r>
              <a:rPr lang="ru-RU" sz="3000" u="sng" dirty="0" smtClean="0"/>
              <a:t>частичный избыточный положительный заряд</a:t>
            </a:r>
            <a:r>
              <a:rPr lang="ru-RU" sz="3000" dirty="0" smtClean="0"/>
              <a:t>. </a:t>
            </a:r>
            <a:br>
              <a:rPr lang="ru-RU" sz="3000" dirty="0" smtClean="0"/>
            </a:br>
            <a:r>
              <a:rPr lang="ru-RU" sz="3000" dirty="0" smtClean="0"/>
              <a:t>Таким образом, внутри молекулы будет 2 полюса: на одном конце - отрицательный заряд ( - </a:t>
            </a:r>
            <a:r>
              <a:rPr lang="ru-RU" sz="3000" dirty="0" err="1" smtClean="0"/>
              <a:t>δ</a:t>
            </a:r>
            <a:r>
              <a:rPr lang="ru-RU" sz="3000" dirty="0" smtClean="0"/>
              <a:t>), на другом положительный (+</a:t>
            </a:r>
            <a:r>
              <a:rPr lang="ru-RU" sz="3000" dirty="0" err="1" smtClean="0"/>
              <a:t>δ</a:t>
            </a:r>
            <a:r>
              <a:rPr lang="ru-RU" sz="3000" dirty="0" smtClean="0"/>
              <a:t>). </a:t>
            </a:r>
            <a:r>
              <a:rPr lang="ru-RU" sz="2800" dirty="0" smtClean="0"/>
              <a:t/>
            </a:r>
            <a:br>
              <a:rPr lang="ru-RU" sz="2800" dirty="0" smtClean="0"/>
            </a:br>
            <a:endParaRPr lang="ru-RU" sz="2800"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TotalTime>
  <Words>89</Words>
  <PresentationFormat>Экран (4:3)</PresentationFormat>
  <Paragraphs>13</Paragraphs>
  <Slides>11</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0</vt:i4>
      </vt:variant>
      <vt:variant>
        <vt:lpstr>Заголовки слайдов</vt:lpstr>
      </vt:variant>
      <vt:variant>
        <vt:i4>11</vt:i4>
      </vt:variant>
    </vt:vector>
  </HeadingPairs>
  <TitlesOfParts>
    <vt:vector size="12" baseType="lpstr">
      <vt:lpstr>Тема Office</vt:lpstr>
      <vt:lpstr>КОВАЛЕНТНАЯ ПОЛЯРНАЯ ХИМИЧЕСКАЯ СВЯЗЬ</vt:lpstr>
      <vt:lpstr>ВОПРОС:  Что можно ожидать, в случае взаимодействия между атомами разных неметаллов?  </vt:lpstr>
      <vt:lpstr>Атомы разных элементов имеют различное электронное строение, содержат разное число электронов на внешнем уровне, поэтому обладают различной способностью к притяжению «чужих» электронов.  Атомы одних элементов сильнее притягивают электроны, атомы других – слабее. </vt:lpstr>
      <vt:lpstr>Эта способность атомов химических элементов притягивать к себе общие электронные пары называется электроотрицательностью.  Чем она больше, тем сильнее атом данного элемента оттягивает на себя общие электронные пары.  Чем ЭО меньше, тем слабее атом данного элемента притягивает к себе общие электронные пары. </vt:lpstr>
      <vt:lpstr>  ЭО – это мера неметалличности химических элементов.  Чем больше ЭО, тем больше неметалличность элемента (т.е. тем более сильным  неметаллом является данный элемент).  Чем меньше ЭО, тем больше металличность элемента (т.е. тем более сильным металлом является элемент) и тем меньше неметалличность этого же элемента.   </vt:lpstr>
      <vt:lpstr>ЭО  - мера неметалличности элемента, поэтому она изменяется вместе с нею и  имеет те же закономерности в изменении свойств в группах и в периодах. </vt:lpstr>
      <vt:lpstr>                 ЭО в периодах слева направо        ↑возрастает             ЭО  в         группах  сверху вниз ↓ уменьшается       </vt:lpstr>
      <vt:lpstr>      F   O   N   Cl   Br   S   C   P   Si   H   ЭО уменьшается    Данный ряд помогает определить, в сторону атомов какого химического элемента смещаются общие электронные пары при образовании химической связи.  Общие электронные пары смещаются в сторону более электроотрицательного элемента.      </vt:lpstr>
      <vt:lpstr> Если элемент оттягивает на себя «чужие» электроны, значит, он будет приобретать частичный отрицательный заряд, при этом происходит лишь смещение электронов, но не полный отрыв (как в случае ионной связи).  Частичный заряд обозначается греческой буквой дельта – «δ» и ставится над знаком химического элемента.  Атомы менее электроотрицательного элемента будут иметь частичный избыточный положительный заряд.  Таким образом, внутри молекулы будет 2 полюса: на одном конце - отрицательный заряд ( - δ), на другом положительный (+δ).  </vt:lpstr>
      <vt:lpstr> Поэтому такая связь называется полярной (от слова полюс )  смещение электронных пар в формулах изображают стрелками:  H+δ  Clδ–  в химической формуле первым пишется знак менее электроотрицательного элемента!  </vt:lpstr>
      <vt:lpstr>Слайд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КОВАЛЕНТНАЯ ПОЛЯРНАЯ ХИМИЧЕСКАЯ СВЯЗЬ</dc:title>
  <dc:creator>Василий</dc:creator>
  <cp:lastModifiedBy>Василий</cp:lastModifiedBy>
  <cp:revision>8</cp:revision>
  <dcterms:created xsi:type="dcterms:W3CDTF">2012-11-11T20:03:04Z</dcterms:created>
  <dcterms:modified xsi:type="dcterms:W3CDTF">2012-11-11T21:01:16Z</dcterms:modified>
</cp:coreProperties>
</file>