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8429684" cy="92869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Металлическая химическая связь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929618" cy="399575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Металлическая химическая связь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2. Единая природа химической связи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226196"/>
          </a:xfrm>
        </p:spPr>
        <p:txBody>
          <a:bodyPr/>
          <a:lstStyle/>
          <a:p>
            <a:pPr algn="l"/>
            <a:r>
              <a:rPr lang="ru-RU" baseline="-25000" dirty="0" smtClean="0"/>
              <a:t>+11</a:t>
            </a:r>
            <a:r>
              <a:rPr lang="en-US" dirty="0" smtClean="0"/>
              <a:t>Na</a:t>
            </a:r>
            <a:r>
              <a:rPr lang="ru-RU" dirty="0" smtClean="0"/>
              <a:t>  2е</a:t>
            </a:r>
            <a:r>
              <a:rPr lang="ru-RU" baseline="30000" dirty="0" smtClean="0"/>
              <a:t>-</a:t>
            </a:r>
            <a:r>
              <a:rPr lang="ru-RU" dirty="0" smtClean="0"/>
              <a:t> 8 е</a:t>
            </a:r>
            <a:r>
              <a:rPr lang="ru-RU" baseline="30000" dirty="0" smtClean="0"/>
              <a:t>-</a:t>
            </a:r>
            <a:r>
              <a:rPr lang="ru-RU" dirty="0" smtClean="0"/>
              <a:t> </a:t>
            </a:r>
            <a:r>
              <a:rPr lang="ru-RU" u="sng" dirty="0" smtClean="0"/>
              <a:t>1е</a:t>
            </a:r>
            <a:r>
              <a:rPr lang="ru-RU" u="sng" baseline="30000" dirty="0" smtClean="0"/>
              <a:t>-</a:t>
            </a:r>
            <a:r>
              <a:rPr lang="ru-RU" baseline="30000" dirty="0" smtClean="0"/>
              <a:t> </a:t>
            </a:r>
            <a:r>
              <a:rPr lang="ru-RU" dirty="0" smtClean="0"/>
              <a:t>  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aseline="-25000" dirty="0" smtClean="0"/>
              <a:t>+12</a:t>
            </a:r>
            <a:r>
              <a:rPr lang="en-US" dirty="0" smtClean="0"/>
              <a:t>Mg</a:t>
            </a:r>
            <a:r>
              <a:rPr lang="ru-RU" dirty="0" smtClean="0"/>
              <a:t>  2е</a:t>
            </a:r>
            <a:r>
              <a:rPr lang="ru-RU" baseline="30000" dirty="0" smtClean="0"/>
              <a:t>-</a:t>
            </a:r>
            <a:r>
              <a:rPr lang="ru-RU" dirty="0" smtClean="0"/>
              <a:t> 8 е</a:t>
            </a:r>
            <a:r>
              <a:rPr lang="ru-RU" baseline="30000" dirty="0" smtClean="0"/>
              <a:t>-</a:t>
            </a:r>
            <a:r>
              <a:rPr lang="ru-RU" dirty="0" smtClean="0"/>
              <a:t> </a:t>
            </a:r>
            <a:r>
              <a:rPr lang="ru-RU" u="sng" dirty="0" smtClean="0"/>
              <a:t>2е</a:t>
            </a:r>
            <a:r>
              <a:rPr lang="ru-RU" baseline="30000" dirty="0" smtClean="0"/>
              <a:t>-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</a:t>
            </a:r>
            <a:r>
              <a:rPr lang="ru-RU" baseline="-25000" dirty="0" smtClean="0"/>
              <a:t>+13</a:t>
            </a:r>
            <a:r>
              <a:rPr lang="en-US" dirty="0" smtClean="0"/>
              <a:t>Al</a:t>
            </a:r>
            <a:r>
              <a:rPr lang="ru-RU" dirty="0" smtClean="0"/>
              <a:t>  2е</a:t>
            </a:r>
            <a:r>
              <a:rPr lang="ru-RU" baseline="30000" dirty="0" smtClean="0"/>
              <a:t>-</a:t>
            </a:r>
            <a:r>
              <a:rPr lang="ru-RU" dirty="0" smtClean="0"/>
              <a:t> 8 е</a:t>
            </a:r>
            <a:r>
              <a:rPr lang="ru-RU" baseline="30000" dirty="0" smtClean="0"/>
              <a:t>-</a:t>
            </a:r>
            <a:r>
              <a:rPr lang="ru-RU" dirty="0" smtClean="0"/>
              <a:t> </a:t>
            </a:r>
            <a:r>
              <a:rPr lang="ru-RU" u="sng" dirty="0" smtClean="0"/>
              <a:t>3е</a:t>
            </a:r>
            <a:r>
              <a:rPr lang="ru-RU" baseline="30000" dirty="0" smtClean="0"/>
              <a:t>- </a:t>
            </a: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Формы существования металлов: </a:t>
            </a:r>
            <a:br>
              <a:rPr lang="ru-RU" dirty="0" smtClean="0"/>
            </a:br>
            <a:r>
              <a:rPr lang="ru-RU" dirty="0" smtClean="0"/>
              <a:t>слиток, кусок металла или металлическое изделие.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29684" cy="121444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ВОПРОС: Кому отдавать электроны, если нет атомов неметаллов?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358246" cy="478634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слитке металлического изделия атомы металлов отдают свои внешние электроны в этот слиток, </a:t>
            </a:r>
            <a:r>
              <a:rPr lang="ru-RU" u="sng" dirty="0" smtClean="0">
                <a:solidFill>
                  <a:schemeClr val="tx1"/>
                </a:solidFill>
              </a:rPr>
              <a:t>в общее пространство</a:t>
            </a:r>
            <a:r>
              <a:rPr lang="ru-RU" dirty="0" smtClean="0">
                <a:solidFill>
                  <a:schemeClr val="tx1"/>
                </a:solidFill>
              </a:rPr>
              <a:t>, превращаясь при этом, в положительно заряженные ионы: 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M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0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</a:rPr>
              <a:t>– </a:t>
            </a:r>
            <a:r>
              <a:rPr lang="ru-RU" sz="3600" b="1" dirty="0" smtClean="0">
                <a:solidFill>
                  <a:srgbClr val="002060"/>
                </a:solidFill>
              </a:rPr>
              <a:t>   </a:t>
            </a:r>
            <a:r>
              <a:rPr lang="en-US" sz="3600" b="1" dirty="0" smtClean="0">
                <a:solidFill>
                  <a:srgbClr val="002060"/>
                </a:solidFill>
              </a:rPr>
              <a:t>ne</a:t>
            </a:r>
            <a:r>
              <a:rPr lang="en-US" sz="3600" baseline="30000" dirty="0" smtClean="0">
                <a:solidFill>
                  <a:srgbClr val="002060"/>
                </a:solidFill>
              </a:rPr>
              <a:t>–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</a:rPr>
              <a:t>↔</a:t>
            </a:r>
            <a:r>
              <a:rPr lang="ru-RU" sz="3600" b="1" dirty="0" smtClean="0">
                <a:solidFill>
                  <a:srgbClr val="002060"/>
                </a:solidFill>
              </a:rPr>
              <a:t>     </a:t>
            </a:r>
            <a:r>
              <a:rPr lang="en-US" sz="3600" b="1" dirty="0" smtClean="0">
                <a:solidFill>
                  <a:srgbClr val="002060"/>
                </a:solidFill>
              </a:rPr>
              <a:t> M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n</a:t>
            </a:r>
            <a:r>
              <a:rPr lang="ru-RU" sz="3600" b="1" baseline="30000" dirty="0" smtClean="0">
                <a:solidFill>
                  <a:srgbClr val="002060"/>
                </a:solidFill>
              </a:rPr>
              <a:t>+</a:t>
            </a:r>
          </a:p>
          <a:p>
            <a:pPr algn="l"/>
            <a:r>
              <a:rPr lang="ru-RU" sz="3600" b="1" baseline="30000" dirty="0" smtClean="0">
                <a:solidFill>
                  <a:srgbClr val="002060"/>
                </a:solidFill>
              </a:rPr>
              <a:t>                            атомы 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baseline="30000" dirty="0" smtClean="0">
                <a:solidFill>
                  <a:srgbClr val="002060"/>
                </a:solidFill>
              </a:rPr>
              <a:t>                                   ионы </a:t>
            </a:r>
          </a:p>
          <a:p>
            <a:pPr algn="l"/>
            <a:r>
              <a:rPr lang="ru-RU" sz="3600" b="1" baseline="30000" dirty="0" smtClean="0">
                <a:solidFill>
                  <a:srgbClr val="002060"/>
                </a:solidFill>
              </a:rPr>
              <a:t>                           металла                                  металла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 – число внешних, отданных электронов</a:t>
            </a:r>
          </a:p>
          <a:p>
            <a:endParaRPr lang="ru-RU" dirty="0" smtClean="0"/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1"/>
            <a:ext cx="8643998" cy="5857915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«Отданные» электроны перемещаются от одного иона к другому, связывая их в единое целое. </a:t>
            </a:r>
            <a:r>
              <a:rPr lang="ru-RU" sz="3200" dirty="0" smtClean="0"/>
              <a:t>Эти электроны все одинаковые и общие. Их так и называют </a:t>
            </a:r>
            <a:r>
              <a:rPr lang="ru-RU" sz="3200" u="sng" dirty="0" smtClean="0"/>
              <a:t>«обобществленные» электроны.</a:t>
            </a:r>
            <a:br>
              <a:rPr lang="ru-RU" sz="3200" u="sng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en-US" sz="3600" b="1" dirty="0" smtClean="0">
                <a:solidFill>
                  <a:schemeClr val="tx2"/>
                </a:solidFill>
              </a:rPr>
              <a:t>Na</a:t>
            </a:r>
            <a:r>
              <a:rPr lang="en-US" sz="3600" b="1" baseline="30000" dirty="0" smtClean="0">
                <a:solidFill>
                  <a:schemeClr val="tx2"/>
                </a:solidFill>
              </a:rPr>
              <a:t>0</a:t>
            </a:r>
            <a:r>
              <a:rPr lang="en-US" sz="3600" b="1" dirty="0" smtClean="0">
                <a:solidFill>
                  <a:schemeClr val="tx2"/>
                </a:solidFill>
              </a:rPr>
              <a:t> – </a:t>
            </a:r>
            <a:r>
              <a:rPr lang="ru-RU" sz="3600" b="1" dirty="0" smtClean="0">
                <a:solidFill>
                  <a:schemeClr val="tx2"/>
                </a:solidFill>
              </a:rPr>
              <a:t>1</a:t>
            </a:r>
            <a:r>
              <a:rPr lang="en-US" sz="3600" b="1" dirty="0" smtClean="0">
                <a:solidFill>
                  <a:schemeClr val="tx2"/>
                </a:solidFill>
              </a:rPr>
              <a:t>e</a:t>
            </a:r>
            <a:r>
              <a:rPr lang="en-US" sz="3600" baseline="30000" dirty="0" smtClean="0">
                <a:solidFill>
                  <a:srgbClr val="002060"/>
                </a:solidFill>
              </a:rPr>
              <a:t> –</a:t>
            </a:r>
            <a:r>
              <a:rPr lang="en-US" sz="3600" b="1" dirty="0" smtClean="0">
                <a:solidFill>
                  <a:schemeClr val="tx2"/>
                </a:solidFill>
              </a:rPr>
              <a:t> ↔ Na</a:t>
            </a:r>
            <a:r>
              <a:rPr lang="en-US" sz="3600" b="1" baseline="30000" dirty="0" smtClean="0">
                <a:solidFill>
                  <a:schemeClr val="tx2"/>
                </a:solidFill>
              </a:rPr>
              <a:t>+</a:t>
            </a:r>
            <a:r>
              <a:rPr lang="ru-RU" sz="3600" b="1" baseline="30000" dirty="0" smtClean="0">
                <a:solidFill>
                  <a:schemeClr val="tx2"/>
                </a:solidFill>
              </a:rPr>
              <a:t>                          </a:t>
            </a:r>
            <a:r>
              <a:rPr lang="en-US" sz="3600" b="1" dirty="0" smtClean="0">
                <a:solidFill>
                  <a:schemeClr val="tx2"/>
                </a:solidFill>
              </a:rPr>
              <a:t>Al</a:t>
            </a:r>
            <a:r>
              <a:rPr lang="ru-RU" sz="3600" b="1" baseline="30000" dirty="0" smtClean="0">
                <a:solidFill>
                  <a:schemeClr val="tx2"/>
                </a:solidFill>
              </a:rPr>
              <a:t>0</a:t>
            </a:r>
            <a:r>
              <a:rPr lang="ru-RU" sz="3600" b="1" dirty="0" smtClean="0">
                <a:solidFill>
                  <a:schemeClr val="tx2"/>
                </a:solidFill>
              </a:rPr>
              <a:t> – 3</a:t>
            </a:r>
            <a:r>
              <a:rPr lang="en-US" sz="3600" b="1" dirty="0" smtClean="0">
                <a:solidFill>
                  <a:schemeClr val="tx2"/>
                </a:solidFill>
              </a:rPr>
              <a:t>e</a:t>
            </a:r>
            <a:r>
              <a:rPr lang="en-US" sz="3600" baseline="30000" dirty="0" smtClean="0">
                <a:solidFill>
                  <a:srgbClr val="002060"/>
                </a:solidFill>
              </a:rPr>
              <a:t> –</a:t>
            </a:r>
            <a:r>
              <a:rPr lang="ru-RU" sz="3600" b="1" dirty="0" smtClean="0">
                <a:solidFill>
                  <a:schemeClr val="tx2"/>
                </a:solidFill>
              </a:rPr>
              <a:t> ↔ </a:t>
            </a:r>
            <a:r>
              <a:rPr lang="en-US" sz="3600" b="1" dirty="0" smtClean="0">
                <a:solidFill>
                  <a:schemeClr val="tx2"/>
                </a:solidFill>
              </a:rPr>
              <a:t>Al</a:t>
            </a:r>
            <a:r>
              <a:rPr lang="ru-RU" sz="3600" b="1" baseline="30000" dirty="0" smtClean="0">
                <a:solidFill>
                  <a:schemeClr val="tx2"/>
                </a:solidFill>
              </a:rPr>
              <a:t>3+</a:t>
            </a:r>
            <a:br>
              <a:rPr lang="ru-RU" sz="3600" b="1" baseline="30000" dirty="0" smtClean="0">
                <a:solidFill>
                  <a:schemeClr val="tx2"/>
                </a:solidFill>
              </a:rPr>
            </a:br>
            <a:r>
              <a:rPr lang="ru-RU" sz="3600" b="1" baseline="30000" dirty="0" smtClean="0">
                <a:solidFill>
                  <a:schemeClr val="tx2"/>
                </a:solidFill>
              </a:rPr>
              <a:t>атом                             ион                            атом                             ион </a:t>
            </a:r>
            <a:br>
              <a:rPr lang="ru-RU" sz="3600" b="1" baseline="30000" dirty="0" smtClean="0">
                <a:solidFill>
                  <a:schemeClr val="tx2"/>
                </a:solidFill>
              </a:rPr>
            </a:br>
            <a:r>
              <a:rPr lang="ru-RU" sz="3600" b="1" baseline="30000" dirty="0" smtClean="0">
                <a:solidFill>
                  <a:schemeClr val="tx2"/>
                </a:solidFill>
              </a:rPr>
              <a:t>натрия                    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baseline="30000" dirty="0" smtClean="0">
                <a:solidFill>
                  <a:schemeClr val="tx2"/>
                </a:solidFill>
              </a:rPr>
              <a:t>натрия                        алюминия                алюминия </a:t>
            </a:r>
            <a:br>
              <a:rPr lang="ru-RU" sz="3600" b="1" baseline="30000" dirty="0" smtClean="0">
                <a:solidFill>
                  <a:schemeClr val="tx2"/>
                </a:solidFill>
              </a:rPr>
            </a:br>
            <a:r>
              <a:rPr lang="ru-RU" sz="3600" b="1" baseline="30000" dirty="0" smtClean="0">
                <a:solidFill>
                  <a:schemeClr val="tx2"/>
                </a:solidFill>
              </a:rPr>
              <a:t/>
            </a:r>
            <a:br>
              <a:rPr lang="ru-RU" sz="3600" b="1" baseline="30000" dirty="0" smtClean="0">
                <a:solidFill>
                  <a:schemeClr val="tx2"/>
                </a:solidFill>
              </a:rPr>
            </a:br>
            <a:r>
              <a:rPr lang="ru-RU" sz="3600" dirty="0" smtClean="0">
                <a:solidFill>
                  <a:schemeClr val="tx2"/>
                </a:solidFill>
              </a:rPr>
              <a:t/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643446"/>
            <a:ext cx="8572560" cy="2000264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АТОМ-ИОНЫ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29684" cy="1071569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Схема металлической связи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072494" cy="492922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285852" y="1785926"/>
          <a:ext cx="6635750" cy="3875087"/>
        </p:xfrm>
        <a:graphic>
          <a:graphicData uri="http://schemas.openxmlformats.org/presentationml/2006/ole">
            <p:oleObj spid="_x0000_s1030" r:id="rId3" imgW="3319560" imgH="193788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Смещение </a:t>
            </a:r>
            <a:r>
              <a:rPr lang="ru-RU" dirty="0" err="1" smtClean="0"/>
              <a:t>атом-ионных</a:t>
            </a:r>
            <a:r>
              <a:rPr lang="ru-RU" dirty="0" smtClean="0"/>
              <a:t> слоев в металлической кристаллической решетке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14554"/>
            <a:ext cx="8572560" cy="421484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428860" y="3214686"/>
          <a:ext cx="6154738" cy="2808287"/>
        </p:xfrm>
        <a:graphic>
          <a:graphicData uri="http://schemas.openxmlformats.org/presentationml/2006/ole">
            <p:oleObj spid="_x0000_s2050" r:id="rId3" imgW="4101840" imgH="187200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65008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Металлическая </a:t>
            </a:r>
            <a:r>
              <a:rPr lang="ru-RU" b="1" dirty="0" smtClean="0">
                <a:solidFill>
                  <a:srgbClr val="C00000"/>
                </a:solidFill>
              </a:rPr>
              <a:t>связь – это связь в металлах и сплавах между атом-ионами посредством обобществленных электронов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4000" i="1" dirty="0" smtClean="0"/>
              <a:t>Металлическая связь</a:t>
            </a:r>
            <a:r>
              <a:rPr lang="ru-RU" sz="4000" dirty="0" smtClean="0"/>
              <a:t> (</a:t>
            </a:r>
            <a:r>
              <a:rPr lang="ru-RU" sz="4000" i="1" dirty="0" smtClean="0"/>
              <a:t>МС</a:t>
            </a:r>
            <a:r>
              <a:rPr lang="ru-RU" sz="4000" dirty="0" smtClean="0"/>
              <a:t>) — это связь, которая возникает в кристаллах в результате электростатического взаимодействия положительно заряженных ионов металла и отрицательно заряженных свободных электронов.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572560" cy="100013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Единая природа химической связи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429684" cy="5286412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Обобществленные электроны участвуют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в образовании </a:t>
            </a:r>
            <a:r>
              <a:rPr lang="ru-RU" sz="2800" dirty="0" smtClean="0">
                <a:solidFill>
                  <a:srgbClr val="002060"/>
                </a:solidFill>
              </a:rPr>
              <a:t>ковалентной связи и металлической связи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случае </a:t>
            </a:r>
            <a:r>
              <a:rPr lang="ru-RU" dirty="0" smtClean="0">
                <a:solidFill>
                  <a:srgbClr val="002060"/>
                </a:solidFill>
              </a:rPr>
              <a:t>ионной связи и металлической -  </a:t>
            </a:r>
            <a:r>
              <a:rPr lang="ru-RU" dirty="0" smtClean="0">
                <a:solidFill>
                  <a:schemeClr val="tx1"/>
                </a:solidFill>
              </a:rPr>
              <a:t>образуются ионы </a:t>
            </a:r>
          </a:p>
          <a:p>
            <a:pPr algn="l"/>
            <a:r>
              <a:rPr lang="ru-RU" b="1" dirty="0" smtClean="0">
                <a:solidFill>
                  <a:srgbClr val="C00000"/>
                </a:solidFill>
              </a:rPr>
              <a:t>ВЫВОД:</a:t>
            </a:r>
            <a:r>
              <a:rPr lang="ru-RU" dirty="0" smtClean="0">
                <a:solidFill>
                  <a:schemeClr val="tx1"/>
                </a:solidFill>
              </a:rPr>
              <a:t> Основа химической связи – электрическое взаимодействие противоположно заряженных частиц (протонов в ядре атома и электронов)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131</Words>
  <PresentationFormat>Экран (4:3)</PresentationFormat>
  <Paragraphs>21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Металлическая химическая связь</vt:lpstr>
      <vt:lpstr>+11Na  2е- 8 е- 1е-      +12Mg  2е- 8 е- 2е-    +13Al  2е- 8 е- 3е-       Формы существования металлов:  слиток, кусок металла или металлическое изделие.</vt:lpstr>
      <vt:lpstr>ВОПРОС: Кому отдавать электроны, если нет атомов неметаллов?</vt:lpstr>
      <vt:lpstr>   «Отданные» электроны перемещаются от одного иона к другому, связывая их в единое целое. Эти электроны все одинаковые и общие. Их так и называют «обобществленные» электроны.  Na0 – 1e – ↔ Na+                          Al0 – 3e – ↔ Al3+ атом                             ион                            атом                             ион  натрия                     натрия                        алюминия                алюминия      </vt:lpstr>
      <vt:lpstr>Схема металлической связи</vt:lpstr>
      <vt:lpstr>Смещение атом-ионных слоев в металлической кристаллической решетке  </vt:lpstr>
      <vt:lpstr> Металлическая связь – это связь в металлах и сплавах между атом-ионами посредством обобществленных электронов. Металлическая связь (МС) — это связь, которая возникает в кристаллах в результате электростатического взаимодействия положительно заряженных ионов металла и отрицательно заряженных свободных электронов.  </vt:lpstr>
      <vt:lpstr> Единая природа химической связи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Металлическая химическая связь</dc:title>
  <dc:creator>Василий</dc:creator>
  <cp:lastModifiedBy>Василий</cp:lastModifiedBy>
  <cp:revision>10</cp:revision>
  <dcterms:created xsi:type="dcterms:W3CDTF">2012-11-14T19:26:38Z</dcterms:created>
  <dcterms:modified xsi:type="dcterms:W3CDTF">2013-01-21T18:43:23Z</dcterms:modified>
</cp:coreProperties>
</file>