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70" r:id="rId14"/>
    <p:sldId id="271" r:id="rId15"/>
    <p:sldId id="272" r:id="rId16"/>
    <p:sldId id="277" r:id="rId17"/>
    <p:sldId id="273" r:id="rId18"/>
    <p:sldId id="275" r:id="rId19"/>
    <p:sldId id="276" r:id="rId20"/>
    <p:sldId id="274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21444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СТЕПЕНЬ ОКИСЛЕНИЯ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643998" cy="5214974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Понятие степени окисления (с.о.) 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Определение  степени окисления по формулам бинарных соединений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Составление химических формул по значениям степеней окисления элементов 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Первоначальные представления о номенклатуре химических соединений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715436" cy="6500858"/>
          </a:xfrm>
        </p:spPr>
        <p:txBody>
          <a:bodyPr>
            <a:noAutofit/>
          </a:bodyPr>
          <a:lstStyle/>
          <a:p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600" dirty="0" smtClean="0">
                <a:solidFill>
                  <a:schemeClr val="tx2"/>
                </a:solidFill>
              </a:rPr>
              <a:t>Для определения значения с.о. в каком-либо соединении необходимо составить алгебраическое уравнение с одним неизвестным.  </a:t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 smtClean="0"/>
              <a:t>ЗАДАНИЕ: Определить значения с. о. хлора в соединении </a:t>
            </a:r>
            <a:r>
              <a:rPr lang="en-US" sz="3600" dirty="0" smtClean="0"/>
              <a:t>Cl</a:t>
            </a:r>
            <a:r>
              <a:rPr lang="ru-RU" sz="3600" baseline="-25000" dirty="0" smtClean="0"/>
              <a:t>2</a:t>
            </a:r>
            <a:r>
              <a:rPr lang="en-US" sz="3600" dirty="0" smtClean="0"/>
              <a:t>O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644051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Порядок определения значений с.о. элементов: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1.Выпишем с. о. кислорода и обозначим </a:t>
            </a:r>
            <a:r>
              <a:rPr lang="ru-RU" sz="3200" dirty="0" smtClean="0">
                <a:solidFill>
                  <a:srgbClr val="FF0000"/>
                </a:solidFill>
              </a:rPr>
              <a:t>неизвестную степень окисления хлора через х</a:t>
            </a:r>
            <a:r>
              <a:rPr lang="ru-RU" sz="3200" dirty="0" smtClean="0">
                <a:solidFill>
                  <a:srgbClr val="C00000"/>
                </a:solidFill>
              </a:rPr>
              <a:t>:</a:t>
            </a:r>
            <a:r>
              <a:rPr lang="ru-RU" sz="3200" dirty="0" smtClean="0"/>
              <a:t>                       </a:t>
            </a:r>
            <a:r>
              <a:rPr lang="en-US" sz="3200" dirty="0" smtClean="0"/>
              <a:t>Cl</a:t>
            </a:r>
            <a:r>
              <a:rPr lang="ru-RU" sz="3200" baseline="-25000" dirty="0" smtClean="0"/>
              <a:t>2</a:t>
            </a:r>
            <a:r>
              <a:rPr lang="ru-RU" sz="3200" baseline="30000" dirty="0" smtClean="0"/>
              <a:t>+</a:t>
            </a:r>
            <a:r>
              <a:rPr lang="en-US" sz="3200" baseline="30000" dirty="0" smtClean="0"/>
              <a:t>X</a:t>
            </a:r>
            <a:r>
              <a:rPr lang="en-US" sz="3200" dirty="0" smtClean="0"/>
              <a:t>O</a:t>
            </a:r>
            <a:r>
              <a:rPr lang="ru-RU" sz="3200" baseline="30000" dirty="0" smtClean="0"/>
              <a:t>–2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2. Составим уравнение, с одним неизвестным, исходя из электронейтральности молекулы: </a:t>
            </a:r>
            <a:r>
              <a:rPr lang="ru-RU" sz="3200" dirty="0" smtClean="0">
                <a:solidFill>
                  <a:schemeClr val="tx2"/>
                </a:solidFill>
              </a:rPr>
              <a:t>сумма положительных и отрицательных зарядов в молекуле должна быть равна нулю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Для определения суммы положительных (отрицательных) зарядов надо </a:t>
            </a:r>
            <a:r>
              <a:rPr lang="ru-RU" sz="3200" dirty="0" smtClean="0">
                <a:solidFill>
                  <a:srgbClr val="C00000"/>
                </a:solidFill>
              </a:rPr>
              <a:t>заряд иона элемента умножить на его индекс в молекулярной формуле</a:t>
            </a:r>
            <a:r>
              <a:rPr lang="ru-RU" sz="3200" dirty="0" smtClean="0"/>
              <a:t>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369072"/>
          </a:xfrm>
        </p:spPr>
        <p:txBody>
          <a:bodyPr/>
          <a:lstStyle/>
          <a:p>
            <a:r>
              <a:rPr lang="ru-RU" dirty="0" smtClean="0"/>
              <a:t>индекс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</a:t>
            </a:r>
            <a:br>
              <a:rPr lang="ru-RU" dirty="0" smtClean="0"/>
            </a:br>
            <a:r>
              <a:rPr lang="ru-RU" dirty="0" smtClean="0"/>
              <a:t>2х + (-2)·1 = 0</a:t>
            </a:r>
            <a:br>
              <a:rPr lang="ru-RU" dirty="0" smtClean="0"/>
            </a:br>
            <a:r>
              <a:rPr lang="ru-RU" dirty="0" smtClean="0"/>
              <a:t>2х = 2</a:t>
            </a:r>
            <a:br>
              <a:rPr lang="ru-RU" dirty="0" smtClean="0"/>
            </a:br>
            <a:r>
              <a:rPr lang="ru-RU" dirty="0" err="1" smtClean="0"/>
              <a:t>х</a:t>
            </a:r>
            <a:r>
              <a:rPr lang="ru-RU" dirty="0" smtClean="0"/>
              <a:t> = +1</a:t>
            </a:r>
            <a:br>
              <a:rPr lang="ru-RU" dirty="0" smtClean="0"/>
            </a:br>
            <a:r>
              <a:rPr lang="ru-RU" dirty="0" smtClean="0"/>
              <a:t>Записываем степень окисления хлора: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en-US" dirty="0" smtClean="0"/>
              <a:t>Cl</a:t>
            </a:r>
            <a:r>
              <a:rPr lang="ru-RU" baseline="-25000" dirty="0" smtClean="0"/>
              <a:t>2</a:t>
            </a:r>
            <a:r>
              <a:rPr lang="ru-RU" baseline="30000" dirty="0" smtClean="0"/>
              <a:t>+1</a:t>
            </a:r>
            <a:r>
              <a:rPr lang="en-US" dirty="0" smtClean="0"/>
              <a:t>O</a:t>
            </a:r>
            <a:r>
              <a:rPr lang="ru-RU" baseline="30000" dirty="0" smtClean="0"/>
              <a:t>-2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2714612" y="1428736"/>
            <a:ext cx="157163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179091" y="1535893"/>
            <a:ext cx="150019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2261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Первоначальные представления о номенклатуре бинарных соединений</a:t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b="1" u="sng" dirty="0" smtClean="0"/>
              <a:t>Порядок записи элементов в бинарном соединении</a:t>
            </a:r>
            <a:br>
              <a:rPr lang="ru-RU" sz="3600" b="1" u="sng" dirty="0" smtClean="0"/>
            </a:br>
            <a:r>
              <a:rPr lang="ru-RU" sz="3600" i="1" dirty="0" smtClean="0"/>
              <a:t>вначале пишутся элементы с положительным значением с.о.,</a:t>
            </a:r>
            <a:br>
              <a:rPr lang="ru-RU" sz="3600" i="1" dirty="0" smtClean="0"/>
            </a:br>
            <a:r>
              <a:rPr lang="ru-RU" sz="3600" i="1" dirty="0" smtClean="0"/>
              <a:t> затем с отрицательным значением с.о.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pPr algn="l"/>
            <a:r>
              <a:rPr lang="ru-RU" sz="3600" u="sng" dirty="0" smtClean="0"/>
              <a:t>Названия соединений даются в обратном порядке</a:t>
            </a:r>
            <a:r>
              <a:rPr lang="ru-RU" sz="3600" dirty="0" smtClean="0"/>
              <a:t>: </a:t>
            </a:r>
            <a:br>
              <a:rPr lang="ru-RU" sz="3600" dirty="0" smtClean="0"/>
            </a:br>
            <a:r>
              <a:rPr lang="ru-RU" sz="3200" dirty="0" smtClean="0"/>
              <a:t>В начале произносят латинское название элемента с отрицательной с.о. добавляя суффикс –</a:t>
            </a:r>
            <a:r>
              <a:rPr lang="ru-RU" sz="3200" b="1" i="1" dirty="0" smtClean="0"/>
              <a:t>ид (именительный падеж)</a:t>
            </a:r>
            <a:r>
              <a:rPr lang="ru-RU" sz="3200" dirty="0" smtClean="0"/>
              <a:t>, а после этого название элемента с положительной с.о. в </a:t>
            </a:r>
            <a:r>
              <a:rPr lang="ru-RU" sz="3200" b="1" i="1" dirty="0" smtClean="0"/>
              <a:t>родительном падеже.</a:t>
            </a:r>
            <a:br>
              <a:rPr lang="ru-RU" sz="3200" b="1" i="1" dirty="0" smtClean="0"/>
            </a:br>
            <a:r>
              <a:rPr lang="ru-RU" sz="3200" b="1" dirty="0" smtClean="0"/>
              <a:t> </a:t>
            </a:r>
            <a:r>
              <a:rPr lang="ru-RU" sz="3200" dirty="0" smtClean="0"/>
              <a:t>Если элемент имеет переменную с.о., то она указывается в названии (римскими цифрами в скобках).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ПРИМЕРЫ:</a:t>
            </a:r>
            <a:br>
              <a:rPr lang="ru-RU" dirty="0" smtClean="0"/>
            </a:br>
            <a:r>
              <a:rPr lang="en-US" dirty="0" smtClean="0"/>
              <a:t>Na</a:t>
            </a:r>
            <a:r>
              <a:rPr lang="ru-RU" baseline="30000" dirty="0" smtClean="0"/>
              <a:t>+</a:t>
            </a:r>
            <a:r>
              <a:rPr lang="en-US" dirty="0" smtClean="0"/>
              <a:t>Cl</a:t>
            </a:r>
            <a:r>
              <a:rPr lang="ru-RU" baseline="30000" dirty="0" smtClean="0"/>
              <a:t>–</a:t>
            </a:r>
            <a:r>
              <a:rPr lang="ru-RU" dirty="0" smtClean="0"/>
              <a:t> - хлор</a:t>
            </a:r>
            <a:r>
              <a:rPr lang="ru-RU" u="sng" dirty="0" smtClean="0"/>
              <a:t>ид</a:t>
            </a:r>
            <a:r>
              <a:rPr lang="ru-RU" dirty="0" smtClean="0"/>
              <a:t> натри</a:t>
            </a:r>
            <a:r>
              <a:rPr lang="ru-RU" u="sng" dirty="0" smtClean="0"/>
              <a:t>я</a:t>
            </a:r>
            <a:r>
              <a:rPr lang="ru-RU" dirty="0" smtClean="0"/>
              <a:t>;   </a:t>
            </a:r>
            <a:br>
              <a:rPr lang="ru-RU" dirty="0" smtClean="0"/>
            </a:br>
            <a:r>
              <a:rPr lang="ru-RU" dirty="0" smtClean="0"/>
              <a:t> К</a:t>
            </a:r>
            <a:r>
              <a:rPr lang="ru-RU" baseline="-25000" dirty="0" smtClean="0"/>
              <a:t>2</a:t>
            </a:r>
            <a:r>
              <a:rPr lang="ru-RU" baseline="30000" dirty="0" smtClean="0"/>
              <a:t>+</a:t>
            </a:r>
            <a:r>
              <a:rPr lang="en-US" dirty="0" smtClean="0"/>
              <a:t>S</a:t>
            </a:r>
            <a:r>
              <a:rPr lang="ru-RU" baseline="30000" dirty="0" smtClean="0"/>
              <a:t>–2</a:t>
            </a:r>
            <a:r>
              <a:rPr lang="ru-RU" dirty="0" smtClean="0"/>
              <a:t>  - сульф</a:t>
            </a:r>
            <a:r>
              <a:rPr lang="ru-RU" u="sng" dirty="0" smtClean="0"/>
              <a:t>ид</a:t>
            </a:r>
            <a:r>
              <a:rPr lang="ru-RU" dirty="0" smtClean="0"/>
              <a:t> кали</a:t>
            </a:r>
            <a:r>
              <a:rPr lang="ru-RU" u="sng" dirty="0" smtClean="0"/>
              <a:t>я</a:t>
            </a:r>
            <a:br>
              <a:rPr lang="ru-RU" u="sng" dirty="0" smtClean="0"/>
            </a:br>
            <a:r>
              <a:rPr lang="en-US" b="1" dirty="0" smtClean="0"/>
              <a:t>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ru-RU" baseline="30000" dirty="0" smtClean="0"/>
              <a:t>+3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ru-RU" baseline="30000" dirty="0" smtClean="0"/>
              <a:t>–2</a:t>
            </a:r>
            <a:r>
              <a:rPr lang="ru-RU" dirty="0" smtClean="0"/>
              <a:t> -  окс</a:t>
            </a:r>
            <a:r>
              <a:rPr lang="ru-RU" u="sng" dirty="0" smtClean="0"/>
              <a:t>ид</a:t>
            </a:r>
            <a:r>
              <a:rPr lang="ru-RU" dirty="0" smtClean="0"/>
              <a:t> азот</a:t>
            </a:r>
            <a:r>
              <a:rPr lang="ru-RU" u="sng" dirty="0" smtClean="0"/>
              <a:t>а</a:t>
            </a:r>
            <a:r>
              <a:rPr lang="en-US" dirty="0" smtClean="0"/>
              <a:t> (III)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K</a:t>
            </a:r>
            <a:r>
              <a:rPr lang="ru-RU" baseline="30000" dirty="0" smtClean="0"/>
              <a:t>+</a:t>
            </a:r>
            <a:r>
              <a:rPr lang="en-US" dirty="0" smtClean="0"/>
              <a:t>H</a:t>
            </a:r>
            <a:r>
              <a:rPr lang="ru-RU" baseline="30000" dirty="0" smtClean="0"/>
              <a:t>–</a:t>
            </a:r>
            <a:r>
              <a:rPr lang="ru-RU" dirty="0" smtClean="0"/>
              <a:t> - гидр</a:t>
            </a:r>
            <a:r>
              <a:rPr lang="ru-RU" u="sng" dirty="0" smtClean="0"/>
              <a:t>ид</a:t>
            </a:r>
            <a:r>
              <a:rPr lang="ru-RU" dirty="0" smtClean="0"/>
              <a:t> натри</a:t>
            </a:r>
            <a:r>
              <a:rPr lang="ru-RU" u="sng" dirty="0" smtClean="0"/>
              <a:t>я</a:t>
            </a:r>
            <a:r>
              <a:rPr lang="ru-RU" dirty="0" smtClean="0"/>
              <a:t>    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58246" cy="60722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Составление химических формул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/>
              <a:t>Составление химических формул сводится к нахождению </a:t>
            </a:r>
            <a:r>
              <a:rPr lang="ru-RU" dirty="0" smtClean="0">
                <a:solidFill>
                  <a:srgbClr val="C00000"/>
                </a:solidFill>
              </a:rPr>
              <a:t>индексов </a:t>
            </a:r>
            <a:r>
              <a:rPr lang="ru-RU" dirty="0" smtClean="0"/>
              <a:t>для каждого элемента в бинарном соединении по </a:t>
            </a:r>
            <a:r>
              <a:rPr lang="ru-RU" dirty="0" smtClean="0">
                <a:solidFill>
                  <a:srgbClr val="C00000"/>
                </a:solidFill>
              </a:rPr>
              <a:t>значениям их степеней окисления.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Порядок составления химических формул для бинарных соединений по значениям степеней окисления элементов: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/>
              <a:t>1. Выписываем знаки химических элементов рядом друг с другом. На первом месте ставим элемент с меньшим значением </a:t>
            </a:r>
            <a:r>
              <a:rPr lang="ru-RU" sz="3600" dirty="0" smtClean="0"/>
              <a:t> </a:t>
            </a:r>
            <a:r>
              <a:rPr lang="ru-RU" sz="3600" dirty="0" smtClean="0"/>
              <a:t>ЭО</a:t>
            </a:r>
            <a:r>
              <a:rPr lang="ru-RU" sz="3600" dirty="0" smtClean="0"/>
              <a:t>. </a:t>
            </a:r>
            <a:r>
              <a:rPr lang="ru-RU" sz="3600" dirty="0" smtClean="0"/>
              <a:t>(«+» значение с.о.), на втором – с большим </a:t>
            </a:r>
            <a:r>
              <a:rPr lang="ru-RU" sz="3600" dirty="0" smtClean="0"/>
              <a:t> значением  ЭО («-» </a:t>
            </a:r>
            <a:r>
              <a:rPr lang="ru-RU" sz="3600" dirty="0" smtClean="0"/>
              <a:t>значение с.о.). </a:t>
            </a:r>
            <a:br>
              <a:rPr lang="ru-RU" sz="3600" dirty="0" smtClean="0"/>
            </a:br>
            <a:r>
              <a:rPr lang="ru-RU" sz="3600" dirty="0" smtClean="0"/>
              <a:t>2. Используем данные по элементам с постоянными значениями с.о. Если элемент имеет переменные значения с.о., в этом случае выдается конкретное значение с.о.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629763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3. Выписывает значения с.о. элементов в формулу соединения (вверху над символами). </a:t>
            </a:r>
            <a:br>
              <a:rPr lang="ru-RU" sz="3600" dirty="0" smtClean="0"/>
            </a:br>
            <a:r>
              <a:rPr lang="ru-RU" sz="3600" dirty="0" smtClean="0"/>
              <a:t>4. Находим наименьшее общее кратное (НОК) двух чисел.  </a:t>
            </a:r>
            <a:br>
              <a:rPr lang="ru-RU" sz="3600" dirty="0" smtClean="0"/>
            </a:br>
            <a:r>
              <a:rPr lang="ru-RU" sz="3600" dirty="0" smtClean="0"/>
              <a:t>5. Для получения индексов необходимо </a:t>
            </a:r>
            <a:r>
              <a:rPr lang="ru-RU" sz="3600" dirty="0" smtClean="0">
                <a:solidFill>
                  <a:schemeClr val="tx2"/>
                </a:solidFill>
              </a:rPr>
              <a:t>разделить НОК на величину степени окисления каждого элемента. </a:t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ru-RU" sz="3600" dirty="0" smtClean="0"/>
              <a:t>6. Полученные индексы записываем в формулу. 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en-US" dirty="0" smtClean="0"/>
              <a:t>Al</a:t>
            </a:r>
            <a:r>
              <a:rPr lang="ru-RU" baseline="30000" dirty="0" smtClean="0"/>
              <a:t>+3</a:t>
            </a:r>
            <a:r>
              <a:rPr lang="en-US" dirty="0" smtClean="0"/>
              <a:t>C</a:t>
            </a:r>
            <a:r>
              <a:rPr lang="en-US" baseline="30000" dirty="0" smtClean="0"/>
              <a:t>–4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НОК  = 3·4 = 12 </a:t>
            </a:r>
            <a:br>
              <a:rPr lang="ru-RU" dirty="0" smtClean="0"/>
            </a:br>
            <a:r>
              <a:rPr lang="ru-RU" dirty="0" smtClean="0"/>
              <a:t>12: 3 = 4 (индекс для </a:t>
            </a:r>
            <a:r>
              <a:rPr lang="en-US" dirty="0" smtClean="0"/>
              <a:t>Al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12: 4 = 3 (индекс для С)</a:t>
            </a:r>
            <a:br>
              <a:rPr lang="ru-RU" dirty="0" smtClean="0"/>
            </a:br>
            <a:r>
              <a:rPr lang="ru-RU" dirty="0" smtClean="0"/>
              <a:t>Химическая формула: </a:t>
            </a:r>
            <a:br>
              <a:rPr lang="ru-RU" dirty="0" smtClean="0"/>
            </a:br>
            <a:r>
              <a:rPr lang="en-US" dirty="0" smtClean="0"/>
              <a:t>Al</a:t>
            </a:r>
            <a:r>
              <a:rPr lang="en-US" baseline="-25000" dirty="0" smtClean="0"/>
              <a:t>4</a:t>
            </a:r>
            <a:r>
              <a:rPr lang="en-US" dirty="0" smtClean="0"/>
              <a:t>C</a:t>
            </a:r>
            <a:r>
              <a:rPr lang="en-US" baseline="-25000" dirty="0" smtClean="0"/>
              <a:t>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Название соединения:</a:t>
            </a:r>
            <a:br>
              <a:rPr lang="ru-RU" dirty="0" smtClean="0"/>
            </a:br>
            <a:r>
              <a:rPr lang="ru-RU" dirty="0" smtClean="0"/>
              <a:t> карб</a:t>
            </a:r>
            <a:r>
              <a:rPr lang="ru-RU" u="sng" dirty="0" smtClean="0"/>
              <a:t>ид</a:t>
            </a:r>
            <a:r>
              <a:rPr lang="ru-RU" dirty="0" smtClean="0"/>
              <a:t> алюмини</a:t>
            </a:r>
            <a:r>
              <a:rPr lang="ru-RU" u="sng" dirty="0" smtClean="0"/>
              <a:t>я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ЗАДАНИЕ КЛАССУ: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Определить тип химической связи для следующих веществ: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, </a:t>
            </a:r>
            <a:r>
              <a:rPr lang="en-US" dirty="0" smtClean="0"/>
              <a:t>HCl</a:t>
            </a:r>
            <a:r>
              <a:rPr lang="ru-RU" dirty="0" smtClean="0"/>
              <a:t>, </a:t>
            </a:r>
            <a:r>
              <a:rPr lang="en-US" dirty="0" smtClean="0"/>
              <a:t>NaCl</a:t>
            </a:r>
            <a:r>
              <a:rPr lang="ru-RU" dirty="0" smtClean="0"/>
              <a:t>, </a:t>
            </a:r>
            <a:r>
              <a:rPr lang="en-US" dirty="0" smtClean="0"/>
              <a:t>Ca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64371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ЗАДАНИЕ: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Найти с.о. элементов в соединениях: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dirty="0" smtClean="0"/>
              <a:t>NO, SnO</a:t>
            </a:r>
            <a:r>
              <a:rPr lang="en-US" baseline="-25000" dirty="0" smtClean="0"/>
              <a:t>2</a:t>
            </a:r>
            <a:r>
              <a:rPr lang="en-US" dirty="0" smtClean="0"/>
              <a:t>, CuCl</a:t>
            </a:r>
            <a:r>
              <a:rPr lang="en-US" baseline="-25000" dirty="0" smtClean="0"/>
              <a:t>2</a:t>
            </a:r>
            <a:r>
              <a:rPr lang="en-US" dirty="0" smtClean="0"/>
              <a:t>, </a:t>
            </a:r>
            <a:r>
              <a:rPr lang="en-US" dirty="0" err="1" smtClean="0"/>
              <a:t>CuCl</a:t>
            </a:r>
            <a:r>
              <a:rPr lang="en-US" dirty="0" smtClean="0"/>
              <a:t>, BaH</a:t>
            </a:r>
            <a:r>
              <a:rPr lang="en-US" baseline="-25000" dirty="0" smtClean="0"/>
              <a:t>2</a:t>
            </a:r>
            <a:r>
              <a:rPr lang="en-US" dirty="0" smtClean="0"/>
              <a:t>, MgF</a:t>
            </a:r>
            <a:r>
              <a:rPr lang="en-US" baseline="-25000" dirty="0" smtClean="0"/>
              <a:t>2</a:t>
            </a:r>
            <a:r>
              <a:rPr lang="en-US" dirty="0" smtClean="0"/>
              <a:t>, Al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b="1" dirty="0" smtClean="0">
                <a:solidFill>
                  <a:schemeClr val="tx2"/>
                </a:solidFill>
              </a:rPr>
              <a:t>Составить формулы</a:t>
            </a:r>
            <a:r>
              <a:rPr lang="en-US" b="1" dirty="0" smtClean="0">
                <a:solidFill>
                  <a:schemeClr val="tx2"/>
                </a:solidFill>
              </a:rPr>
              <a:t>: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ru-RU" b="1" u="sng" dirty="0" smtClean="0"/>
              <a:t>оксидов а</a:t>
            </a:r>
            <a:r>
              <a:rPr lang="ru-RU" b="1" dirty="0" smtClean="0"/>
              <a:t>зота</a:t>
            </a:r>
            <a:r>
              <a:rPr lang="en-US" b="1" dirty="0" smtClean="0"/>
              <a:t> (III)</a:t>
            </a:r>
            <a:r>
              <a:rPr lang="ru-RU" b="1" dirty="0" smtClean="0"/>
              <a:t>, </a:t>
            </a:r>
            <a:r>
              <a:rPr lang="en-US" b="1" dirty="0" smtClean="0"/>
              <a:t>(V)</a:t>
            </a:r>
            <a:r>
              <a:rPr lang="ru-RU" b="1" dirty="0" smtClean="0"/>
              <a:t>;</a:t>
            </a:r>
            <a:r>
              <a:rPr lang="en-US" b="1" dirty="0" smtClean="0"/>
              <a:t> </a:t>
            </a:r>
            <a:r>
              <a:rPr lang="ru-RU" b="1" u="sng" dirty="0" smtClean="0"/>
              <a:t>нитридов</a:t>
            </a:r>
            <a:r>
              <a:rPr lang="en-US" b="1" dirty="0" smtClean="0"/>
              <a:t>: </a:t>
            </a:r>
            <a:r>
              <a:rPr lang="ru-RU" b="1" dirty="0" smtClean="0"/>
              <a:t>калия</a:t>
            </a:r>
            <a:r>
              <a:rPr lang="en-US" b="1" dirty="0" smtClean="0"/>
              <a:t>, </a:t>
            </a:r>
            <a:r>
              <a:rPr lang="ru-RU" b="1" dirty="0" smtClean="0"/>
              <a:t>кальция</a:t>
            </a:r>
            <a:r>
              <a:rPr lang="en-US" b="1" dirty="0" smtClean="0"/>
              <a:t>, </a:t>
            </a:r>
            <a:r>
              <a:rPr lang="ru-RU" b="1" dirty="0" smtClean="0"/>
              <a:t>бора</a:t>
            </a:r>
            <a:r>
              <a:rPr lang="en-US" b="1" dirty="0" smtClean="0"/>
              <a:t>; </a:t>
            </a:r>
            <a:r>
              <a:rPr lang="ru-RU" b="1" u="sng" dirty="0" smtClean="0"/>
              <a:t>хлоридов</a:t>
            </a:r>
            <a:r>
              <a:rPr lang="en-US" b="1" dirty="0" smtClean="0"/>
              <a:t>: </a:t>
            </a:r>
            <a:r>
              <a:rPr lang="ru-RU" b="1" dirty="0" smtClean="0"/>
              <a:t>марганца</a:t>
            </a:r>
            <a:r>
              <a:rPr lang="en-US" b="1" dirty="0" smtClean="0"/>
              <a:t> (II), (IV), </a:t>
            </a:r>
            <a:r>
              <a:rPr lang="ru-RU" b="1" dirty="0" smtClean="0"/>
              <a:t>углерода</a:t>
            </a:r>
            <a:r>
              <a:rPr lang="en-US" b="1" dirty="0" smtClean="0"/>
              <a:t>(IV) </a:t>
            </a:r>
            <a:r>
              <a:rPr lang="ru-RU" b="1" dirty="0" smtClean="0"/>
              <a:t>фосфора</a:t>
            </a:r>
            <a:r>
              <a:rPr lang="en-US" b="1" dirty="0" smtClean="0"/>
              <a:t> (III), (V).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629763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        </a:t>
            </a:r>
            <a:r>
              <a:rPr lang="en-US" dirty="0" smtClean="0"/>
              <a:t>Na</a:t>
            </a:r>
            <a:r>
              <a:rPr lang="ru-RU" baseline="30000" dirty="0" smtClean="0"/>
              <a:t>+</a:t>
            </a:r>
            <a:r>
              <a:rPr lang="en-US" dirty="0" smtClean="0"/>
              <a:t>Cl</a:t>
            </a:r>
            <a:r>
              <a:rPr lang="ru-RU" baseline="30000" dirty="0" smtClean="0"/>
              <a:t>–</a:t>
            </a:r>
            <a:r>
              <a:rPr lang="ru-RU" dirty="0" smtClean="0"/>
              <a:t>, </a:t>
            </a:r>
            <a:r>
              <a:rPr lang="en-US" dirty="0" smtClean="0"/>
              <a:t>H</a:t>
            </a:r>
            <a:r>
              <a:rPr lang="en-US" baseline="30000" dirty="0" smtClean="0"/>
              <a:t>δ</a:t>
            </a:r>
            <a:r>
              <a:rPr lang="ru-RU" baseline="30000" dirty="0" smtClean="0"/>
              <a:t>+</a:t>
            </a:r>
            <a:r>
              <a:rPr lang="en-US" dirty="0" err="1" smtClean="0"/>
              <a:t>Cl</a:t>
            </a:r>
            <a:r>
              <a:rPr lang="en-US" baseline="30000" dirty="0" err="1" smtClean="0"/>
              <a:t>δ</a:t>
            </a:r>
            <a:r>
              <a:rPr lang="ru-RU" baseline="30000" dirty="0" smtClean="0"/>
              <a:t>–</a:t>
            </a:r>
            <a:br>
              <a:rPr lang="ru-RU" baseline="30000" dirty="0" smtClean="0"/>
            </a:br>
            <a:r>
              <a:rPr lang="ru-RU" sz="2700" dirty="0" smtClean="0">
                <a:solidFill>
                  <a:schemeClr val="accent1"/>
                </a:solidFill>
              </a:rPr>
              <a:t>Необходимо уметь  определять, смещение электронной плотности в сторону более электроотрицательного элемента</a:t>
            </a:r>
            <a:r>
              <a:rPr lang="ru-RU" sz="2700" i="1" dirty="0" smtClean="0">
                <a:solidFill>
                  <a:schemeClr val="accent1"/>
                </a:solidFill>
              </a:rPr>
              <a:t> </a:t>
            </a:r>
            <a:r>
              <a:rPr lang="ru-RU" sz="2700" dirty="0" smtClean="0"/>
              <a:t>( см. ряд ЭО </a:t>
            </a:r>
            <a:r>
              <a:rPr lang="ru-RU" sz="2700" dirty="0" smtClean="0"/>
              <a:t>учебника</a:t>
            </a:r>
            <a:r>
              <a:rPr lang="ru-RU" sz="2700" dirty="0" smtClean="0"/>
              <a:t>)</a:t>
            </a:r>
            <a:br>
              <a:rPr lang="ru-RU" sz="2700" dirty="0" smtClean="0"/>
            </a:br>
            <a:r>
              <a:rPr lang="ru-RU" sz="2700" dirty="0" smtClean="0"/>
              <a:t>Если в случае ионных соединений (</a:t>
            </a:r>
            <a:r>
              <a:rPr lang="en-US" sz="2700" dirty="0" smtClean="0"/>
              <a:t>NaCl</a:t>
            </a:r>
            <a:r>
              <a:rPr lang="ru-RU" sz="2700" dirty="0" smtClean="0"/>
              <a:t>) происходит отрыв электронов от атома металла и его присоединение к атому неметалла и </a:t>
            </a:r>
            <a:r>
              <a:rPr lang="ru-RU" sz="2700" b="1" dirty="0" smtClean="0">
                <a:solidFill>
                  <a:schemeClr val="tx2"/>
                </a:solidFill>
              </a:rPr>
              <a:t>образуются ионы</a:t>
            </a:r>
            <a:r>
              <a:rPr lang="ru-RU" sz="2700" dirty="0" smtClean="0">
                <a:solidFill>
                  <a:schemeClr val="tx2"/>
                </a:solidFill>
              </a:rPr>
              <a:t>,</a:t>
            </a:r>
            <a:r>
              <a:rPr lang="ru-RU" sz="2700" dirty="0" smtClean="0"/>
              <a:t> то в случае Н</a:t>
            </a:r>
            <a:r>
              <a:rPr lang="en-US" sz="2700" dirty="0" smtClean="0"/>
              <a:t>Cl</a:t>
            </a:r>
            <a:r>
              <a:rPr lang="ru-RU" sz="2700" dirty="0" smtClean="0"/>
              <a:t> происходит лишь </a:t>
            </a:r>
            <a:r>
              <a:rPr lang="ru-RU" sz="2700" b="1" dirty="0" smtClean="0">
                <a:solidFill>
                  <a:schemeClr val="tx2"/>
                </a:solidFill>
              </a:rPr>
              <a:t>смещение общих электронов в сторону более электроотрицательного элемента,</a:t>
            </a:r>
            <a:r>
              <a:rPr lang="ru-RU" sz="2700" dirty="0" smtClean="0"/>
              <a:t> по справочникам частичный заряд (</a:t>
            </a:r>
            <a:r>
              <a:rPr lang="en-US" sz="2700" dirty="0" smtClean="0"/>
              <a:t>δ</a:t>
            </a:r>
            <a:r>
              <a:rPr lang="ru-RU" sz="2700" dirty="0" smtClean="0"/>
              <a:t>) в молекуле хлороводорода равен 0,18     – </a:t>
            </a:r>
            <a:r>
              <a:rPr lang="en-US" sz="2700" dirty="0" smtClean="0"/>
              <a:t>H</a:t>
            </a:r>
            <a:r>
              <a:rPr lang="ru-RU" sz="2700" baseline="30000" dirty="0" smtClean="0"/>
              <a:t>+0,18</a:t>
            </a:r>
            <a:r>
              <a:rPr lang="en-US" sz="2700" dirty="0" smtClean="0"/>
              <a:t>Cl</a:t>
            </a:r>
            <a:r>
              <a:rPr lang="ru-RU" sz="2700" baseline="30000" dirty="0" smtClean="0"/>
              <a:t>–0,18 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endParaRPr lang="ru-RU" sz="2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443914" cy="6286544"/>
          </a:xfrm>
        </p:spPr>
        <p:txBody>
          <a:bodyPr/>
          <a:lstStyle/>
          <a:p>
            <a:r>
              <a:rPr lang="ru-RU" dirty="0" smtClean="0"/>
              <a:t>представим, что и в молекуле </a:t>
            </a:r>
            <a:r>
              <a:rPr lang="en-US" dirty="0" smtClean="0"/>
              <a:t>HCl</a:t>
            </a:r>
            <a:r>
              <a:rPr lang="ru-RU" dirty="0" smtClean="0"/>
              <a:t> электрон, полностью перешел к атому хлора, тогда заряды </a:t>
            </a:r>
            <a:r>
              <a:rPr lang="ru-RU" dirty="0" err="1" smtClean="0"/>
              <a:t>заряды</a:t>
            </a:r>
            <a:r>
              <a:rPr lang="ru-RU" dirty="0" smtClean="0"/>
              <a:t> в этом случае были +1 и -1: </a:t>
            </a:r>
            <a:br>
              <a:rPr lang="ru-RU" dirty="0" smtClean="0"/>
            </a:br>
            <a:r>
              <a:rPr lang="en-US" dirty="0" smtClean="0"/>
              <a:t>H</a:t>
            </a:r>
            <a:r>
              <a:rPr lang="ru-RU" baseline="30000" dirty="0" smtClean="0"/>
              <a:t>+</a:t>
            </a:r>
            <a:r>
              <a:rPr lang="en-US" dirty="0" smtClean="0"/>
              <a:t>Cl</a:t>
            </a:r>
            <a:r>
              <a:rPr lang="ru-RU" baseline="30000" dirty="0" smtClean="0"/>
              <a:t>–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Такие условные заряды называют </a:t>
            </a:r>
            <a:r>
              <a:rPr lang="ru-RU" b="1" dirty="0" smtClean="0">
                <a:solidFill>
                  <a:srgbClr val="C00000"/>
                </a:solidFill>
              </a:rPr>
              <a:t>степенью окисления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</a:rPr>
              <a:t>Степень окисления – это условный заряд атомов химического элемента в соединении, вычисленный на основе предположения, что все соединения (</a:t>
            </a:r>
            <a:r>
              <a:rPr lang="ru-RU" sz="3100" b="1" i="1" dirty="0" smtClean="0">
                <a:solidFill>
                  <a:srgbClr val="FF0000"/>
                </a:solidFill>
              </a:rPr>
              <a:t>ионные и ковалентно-полярные</a:t>
            </a:r>
            <a:r>
              <a:rPr lang="ru-RU" sz="3100" b="1" dirty="0" smtClean="0">
                <a:solidFill>
                  <a:srgbClr val="FF0000"/>
                </a:solidFill>
              </a:rPr>
              <a:t>) состоят только из ионов.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Степень окисления может иметь </a:t>
            </a:r>
            <a:r>
              <a:rPr lang="ru-RU" sz="3100" i="1" dirty="0" smtClean="0">
                <a:solidFill>
                  <a:schemeClr val="tx2"/>
                </a:solidFill>
              </a:rPr>
              <a:t>положительное, отрицательное и нулевое значения</a:t>
            </a:r>
            <a:r>
              <a:rPr lang="ru-RU" sz="3100" dirty="0" smtClean="0">
                <a:solidFill>
                  <a:schemeClr val="tx2"/>
                </a:solidFill>
              </a:rPr>
              <a:t>.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П</a:t>
            </a:r>
            <a:r>
              <a:rPr lang="ru-RU" sz="3100" i="1" dirty="0" smtClean="0"/>
              <a:t>орядок выставления с.о. в химических формулах: </a:t>
            </a:r>
            <a:r>
              <a:rPr lang="ru-RU" sz="3100" b="1" i="1" dirty="0" smtClean="0"/>
              <a:t>вверху над символом элемента, вначале пишется заряд (+ или –), а затем число (1,2,3).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en-US" dirty="0" smtClean="0"/>
              <a:t>Na</a:t>
            </a:r>
            <a:r>
              <a:rPr lang="ru-RU" baseline="-25000" dirty="0" smtClean="0"/>
              <a:t>2</a:t>
            </a:r>
            <a:r>
              <a:rPr lang="ru-RU" baseline="30000" dirty="0" smtClean="0"/>
              <a:t>+</a:t>
            </a:r>
            <a:r>
              <a:rPr lang="en-US" dirty="0" smtClean="0"/>
              <a:t>S</a:t>
            </a:r>
            <a:r>
              <a:rPr lang="ru-RU" baseline="30000" dirty="0" smtClean="0"/>
              <a:t>–2</a:t>
            </a:r>
            <a:r>
              <a:rPr lang="ru-RU" dirty="0" smtClean="0"/>
              <a:t>,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ru-RU" baseline="30000" dirty="0" smtClean="0"/>
              <a:t>+</a:t>
            </a:r>
            <a:r>
              <a:rPr lang="en-US" dirty="0" smtClean="0"/>
              <a:t>O</a:t>
            </a:r>
            <a:r>
              <a:rPr lang="ru-RU" baseline="30000" dirty="0" smtClean="0"/>
              <a:t>–2</a:t>
            </a:r>
            <a:r>
              <a:rPr lang="ru-RU" dirty="0" smtClean="0"/>
              <a:t>, </a:t>
            </a:r>
            <a:r>
              <a:rPr lang="en-US" dirty="0" smtClean="0"/>
              <a:t>Cl</a:t>
            </a:r>
            <a:r>
              <a:rPr lang="ru-RU" baseline="-25000" dirty="0" smtClean="0"/>
              <a:t>2</a:t>
            </a:r>
            <a:r>
              <a:rPr lang="ru-RU" baseline="30000" dirty="0" smtClean="0"/>
              <a:t>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tx2"/>
                </a:solidFill>
              </a:rPr>
              <a:t>Порядок расчета С.О. по формулам химических соединений: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1) В соединениях отрицательное значение с.о. имеют элементы с большим значением ЭО,  а положительное значение с.о. – элементы с меньшим значением ЭО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2) Есть элементы с постоянной с.о. и элементы с переменной с.о. 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90000"/>
          </a:bodyPr>
          <a:lstStyle/>
          <a:p>
            <a:pPr algn="l"/>
            <a:r>
              <a:rPr lang="ru-RU" sz="4200" dirty="0" smtClean="0">
                <a:solidFill>
                  <a:srgbClr val="C00000"/>
                </a:solidFill>
              </a:rPr>
              <a:t>Элементы с постоянным значением с.о.: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/>
              <a:t>а)</a:t>
            </a:r>
            <a:r>
              <a:rPr lang="ru-RU" b="1" dirty="0" smtClean="0"/>
              <a:t> </a:t>
            </a:r>
            <a:r>
              <a:rPr lang="ru-RU" dirty="0" smtClean="0"/>
              <a:t>Металлы</a:t>
            </a:r>
            <a:r>
              <a:rPr lang="ru-RU" b="1" dirty="0" smtClean="0"/>
              <a:t> </a:t>
            </a:r>
            <a:r>
              <a:rPr lang="ru-RU" dirty="0" smtClean="0"/>
              <a:t>всегда имеют положительное значение с.о. в сложных соединениях. </a:t>
            </a:r>
            <a:br>
              <a:rPr lang="ru-RU" dirty="0" smtClean="0"/>
            </a:br>
            <a:r>
              <a:rPr lang="ru-RU" dirty="0" smtClean="0"/>
              <a:t>У металлов </a:t>
            </a:r>
            <a:r>
              <a:rPr lang="ru-RU" i="1" dirty="0" smtClean="0"/>
              <a:t>главных подгрупп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en-US" dirty="0" smtClean="0"/>
              <a:t>I </a:t>
            </a:r>
            <a:r>
              <a:rPr lang="ru-RU" dirty="0" smtClean="0"/>
              <a:t>группы во всех соединениях с.о.  +1. </a:t>
            </a:r>
            <a:br>
              <a:rPr lang="ru-RU" dirty="0" smtClean="0"/>
            </a:br>
            <a:r>
              <a:rPr lang="en-US" dirty="0" smtClean="0"/>
              <a:t>II </a:t>
            </a:r>
            <a:r>
              <a:rPr lang="ru-RU" dirty="0" smtClean="0"/>
              <a:t>группы - +2</a:t>
            </a:r>
            <a:br>
              <a:rPr lang="ru-RU" dirty="0" smtClean="0"/>
            </a:br>
            <a:r>
              <a:rPr lang="en-US" dirty="0" smtClean="0"/>
              <a:t>III </a:t>
            </a:r>
            <a:r>
              <a:rPr lang="ru-RU" dirty="0" smtClean="0"/>
              <a:t>группы - +3</a:t>
            </a:r>
            <a:br>
              <a:rPr lang="ru-RU" dirty="0" smtClean="0"/>
            </a:br>
            <a:r>
              <a:rPr lang="ru-RU" dirty="0" smtClean="0"/>
              <a:t>б) Элемент фтор </a:t>
            </a:r>
            <a:r>
              <a:rPr lang="en-US" b="1" dirty="0" smtClean="0"/>
              <a:t>F </a:t>
            </a:r>
            <a:r>
              <a:rPr lang="ru-RU" dirty="0" smtClean="0"/>
              <a:t>в соединениях всегда имеет с.о. </a:t>
            </a:r>
            <a:r>
              <a:rPr lang="ru-RU" b="1" dirty="0" smtClean="0"/>
              <a:t>–1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6297634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Элементы с переменным значением с.о.: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/>
              <a:t>а) Все остальные металлы (кроме перечисленных выше металлов)</a:t>
            </a:r>
            <a:br>
              <a:rPr lang="ru-RU" sz="3600" dirty="0" smtClean="0"/>
            </a:br>
            <a:r>
              <a:rPr lang="ru-RU" sz="3600" dirty="0" smtClean="0"/>
              <a:t>б) Почти все неметаллы.</a:t>
            </a:r>
            <a:br>
              <a:rPr lang="ru-RU" sz="3600" dirty="0" smtClean="0"/>
            </a:br>
            <a:r>
              <a:rPr lang="ru-RU" sz="3600" dirty="0" smtClean="0"/>
              <a:t>в) Кислород почти всегда имеет с.о. -2.</a:t>
            </a:r>
            <a:br>
              <a:rPr lang="ru-RU" sz="3600" dirty="0" smtClean="0"/>
            </a:br>
            <a:r>
              <a:rPr lang="ru-RU" sz="3600" dirty="0" smtClean="0"/>
              <a:t>В большинстве соединений водород имеет с.о. +1, но в соединениях с металлами заряжен отрицательно, с.о. равна –1.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3)</a:t>
            </a:r>
            <a:r>
              <a:rPr lang="ru-RU" sz="3200" dirty="0" smtClean="0"/>
              <a:t> Нулевое значение с.о. имеют атомы в молекулах </a:t>
            </a:r>
            <a:r>
              <a:rPr lang="ru-RU" sz="3200" u="sng" dirty="0" smtClean="0"/>
              <a:t>простых веществ</a:t>
            </a:r>
            <a:r>
              <a:rPr lang="ru-RU" sz="3200" dirty="0" smtClean="0"/>
              <a:t> и </a:t>
            </a:r>
            <a:r>
              <a:rPr lang="ru-RU" sz="3200" u="sng" dirty="0" smtClean="0"/>
              <a:t>атомы в свободном состоянии </a:t>
            </a:r>
            <a:r>
              <a:rPr lang="ru-RU" sz="3200" dirty="0" smtClean="0"/>
              <a:t>(</a:t>
            </a:r>
            <a:r>
              <a:rPr lang="en-US" sz="3200" dirty="0" err="1" smtClean="0"/>
              <a:t>Ar</a:t>
            </a:r>
            <a:r>
              <a:rPr lang="ru-RU" sz="3200" baseline="30000" dirty="0" smtClean="0"/>
              <a:t>0</a:t>
            </a:r>
            <a:r>
              <a:rPr lang="en-US" sz="3200" dirty="0" smtClean="0"/>
              <a:t>, He</a:t>
            </a:r>
            <a:r>
              <a:rPr lang="ru-RU" sz="3200" baseline="30000" dirty="0" smtClean="0"/>
              <a:t>0</a:t>
            </a:r>
            <a:r>
              <a:rPr lang="en-US" sz="3200" dirty="0" smtClean="0"/>
              <a:t>, Na</a:t>
            </a:r>
            <a:r>
              <a:rPr lang="ru-RU" sz="3200" baseline="30000" dirty="0" smtClean="0"/>
              <a:t>0</a:t>
            </a:r>
            <a:r>
              <a:rPr lang="en-US" sz="3200" dirty="0" smtClean="0"/>
              <a:t>, Cl</a:t>
            </a:r>
            <a:r>
              <a:rPr lang="ru-RU" sz="3200" baseline="-25000" dirty="0" smtClean="0"/>
              <a:t>2</a:t>
            </a:r>
            <a:r>
              <a:rPr lang="ru-RU" sz="3200" baseline="30000" dirty="0" smtClean="0"/>
              <a:t>0</a:t>
            </a:r>
            <a:r>
              <a:rPr lang="ru-RU" sz="3200" dirty="0" smtClean="0"/>
              <a:t> ).</a:t>
            </a:r>
            <a:r>
              <a:rPr lang="en-US" sz="3200" dirty="0" smtClean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4)</a:t>
            </a:r>
            <a:r>
              <a:rPr lang="ru-RU" sz="3200" dirty="0" smtClean="0"/>
              <a:t> Так как молекулы и атомы являются электронейтральными системами, то в соединениях </a:t>
            </a:r>
            <a:r>
              <a:rPr lang="ru-RU" sz="3200" dirty="0" smtClean="0">
                <a:solidFill>
                  <a:srgbClr val="C00000"/>
                </a:solidFill>
              </a:rPr>
              <a:t>суммарное значение с.о. всегда равно нулю</a:t>
            </a:r>
            <a:r>
              <a:rPr lang="ru-RU" sz="3200" dirty="0" smtClean="0"/>
              <a:t>. Другими словами сумма положительных и отрицательных зарядов в молекуле всегда равна нулю. </a:t>
            </a:r>
            <a:br>
              <a:rPr lang="ru-RU" sz="3200" dirty="0" smtClean="0"/>
            </a:br>
            <a:r>
              <a:rPr lang="ru-RU" sz="3200" b="1" dirty="0" smtClean="0"/>
              <a:t>5)</a:t>
            </a:r>
            <a:r>
              <a:rPr lang="ru-RU" sz="3200" dirty="0" smtClean="0"/>
              <a:t> Для того, чтобы рассчитать с.о. одного элемента в соединении, надо знать с.о. другого элемента. 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180</Words>
  <PresentationFormat>Экран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СТЕПЕНЬ ОКИСЛЕНИЯ </vt:lpstr>
      <vt:lpstr> ЗАДАНИЕ КЛАССУ:  Определить тип химической связи для следующих веществ: H2, HCl, NaCl, Ca. </vt:lpstr>
      <vt:lpstr>                Na+Cl–, Hδ+Clδ– Необходимо уметь  определять, смещение электронной плотности в сторону более электроотрицательного элемента ( см. ряд ЭО учебника) Если в случае ионных соединений (NaCl) происходит отрыв электронов от атома металла и его присоединение к атому неметалла и образуются ионы, то в случае НCl происходит лишь смещение общих электронов в сторону более электроотрицательного элемента, по справочникам частичный заряд (δ) в молекуле хлороводорода равен 0,18     – H+0,18Cl–0,18 . </vt:lpstr>
      <vt:lpstr>представим, что и в молекуле HCl электрон, полностью перешел к атому хлора, тогда заряды заряды в этом случае были +1 и -1:  H+Cl–  Такие условные заряды называют степенью окисления </vt:lpstr>
      <vt:lpstr>Степень окисления – это условный заряд атомов химического элемента в соединении, вычисленный на основе предположения, что все соединения (ионные и ковалентно-полярные) состоят только из ионов.  Степень окисления может иметь положительное, отрицательное и нулевое значения.  Порядок выставления с.о. в химических формулах: вверху над символом элемента, вначале пишется заряд (+ или –), а затем число (1,2,3).   Na2+S–2, H2+O–2, Cl20 </vt:lpstr>
      <vt:lpstr>Порядок расчета С.О. по формулам химических соединений:  1) В соединениях отрицательное значение с.о. имеют элементы с большим значением ЭО,  а положительное значение с.о. – элементы с меньшим значением ЭО   2) Есть элементы с постоянной с.о. и элементы с переменной с.о.  </vt:lpstr>
      <vt:lpstr>Элементы с постоянным значением с.о.: а) Металлы всегда имеют положительное значение с.о. в сложных соединениях.  У металлов главных подгрупп:  I группы во всех соединениях с.о.  +1.  II группы - +2 III группы - +3 б) Элемент фтор F в соединениях всегда имеет с.о. –1. </vt:lpstr>
      <vt:lpstr>   Элементы с переменным значением с.о.:  а) Все остальные металлы (кроме перечисленных выше металлов) б) Почти все неметаллы. в) Кислород почти всегда имеет с.о. -2. В большинстве соединений водород имеет с.о. +1, но в соединениях с металлами заряжен отрицательно, с.о. равна –1.    </vt:lpstr>
      <vt:lpstr>3) Нулевое значение с.о. имеют атомы в молекулах простых веществ и атомы в свободном состоянии (Ar0, He0, Na0, Cl20 ).  4) Так как молекулы и атомы являются электронейтральными системами, то в соединениях суммарное значение с.о. всегда равно нулю. Другими словами сумма положительных и отрицательных зарядов в молекуле всегда равна нулю.  5) Для того, чтобы рассчитать с.о. одного элемента в соединении, надо знать с.о. другого элемента.  </vt:lpstr>
      <vt:lpstr>  Для определения значения с.о. в каком-либо соединении необходимо составить алгебраическое уравнение с одним неизвестным.    ЗАДАНИЕ: Определить значения с. о. хлора в соединении Cl2O.  </vt:lpstr>
      <vt:lpstr> Порядок определения значений с.о. элементов:  1.Выпишем с. о. кислорода и обозначим неизвестную степень окисления хлора через х:                       Cl2+XO–2     2. Составим уравнение, с одним неизвестным, исходя из электронейтральности молекулы: сумма положительных и отрицательных зарядов в молекуле должна быть равна нулю. Для определения суммы положительных (отрицательных) зарядов надо заряд иона элемента умножить на его индекс в молекулярной формуле.  </vt:lpstr>
      <vt:lpstr>индекс        2х + (-2)·1 = 0 2х = 2 х = +1 Записываем степень окисления хлора:  Cl2+1O-2</vt:lpstr>
      <vt:lpstr>Первоначальные представления о номенклатуре бинарных соединений   Порядок записи элементов в бинарном соединении вначале пишутся элементы с положительным значением с.о.,  затем с отрицательным значением с.о. </vt:lpstr>
      <vt:lpstr>Названия соединений даются в обратном порядке:  В начале произносят латинское название элемента с отрицательной с.о. добавляя суффикс –ид (именительный падеж), а после этого название элемента с положительной с.о. в родительном падеже.  Если элемент имеет переменную с.о., то она указывается в названии (римскими цифрами в скобках).  </vt:lpstr>
      <vt:lpstr>ПРИМЕРЫ: Na+Cl– - хлорид натрия;     К2+S–2  - сульфид калия  N2+3O3–2 -  оксид азота (III)  K+H– - гидрид натрия      </vt:lpstr>
      <vt:lpstr>Составление химических формул  Составление химических формул сводится к нахождению индексов для каждого элемента в бинарном соединении по значениям их степеней окисления. </vt:lpstr>
      <vt:lpstr> Порядок составления химических формул для бинарных соединений по значениям степеней окисления элементов: 1. Выписываем знаки химических элементов рядом друг с другом. На первом месте ставим элемент с меньшим значением  ЭО. («+» значение с.о.), на втором – с большим  значением  ЭО («-» значение с.о.).  2. Используем данные по элементам с постоянными значениями с.о. Если элемент имеет переменные значения с.о., в этом случае выдается конкретное значение с.о.    </vt:lpstr>
      <vt:lpstr>3. Выписывает значения с.о. элементов в формулу соединения (вверху над символами).  4. Находим наименьшее общее кратное (НОК) двух чисел.   5. Для получения индексов необходимо разделить НОК на величину степени окисления каждого элемента.  6. Полученные индексы записываем в формулу. </vt:lpstr>
      <vt:lpstr> Al+3C–4  НОК  = 3·4 = 12  12: 3 = 4 (индекс для Al) 12: 4 = 3 (индекс для С) Химическая формула:  Al4C3  Название соединения:  карбид алюминия </vt:lpstr>
      <vt:lpstr> ЗАДАНИЕ:  Найти с.о. элементов в соединениях: NO, SnO2, CuCl2, CuCl, BaH2, MgF2, Al2S3  Составить формулы:  оксидов азота (III), (V); нитридов: калия, кальция, бора; хлоридов: марганца (II), (IV), углерода(IV) фосфора (III), (V).  </vt:lpstr>
      <vt:lpstr>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СТЕПЕНЬ ОКИСЛЕНИЯ </dc:title>
  <dc:creator>Василий</dc:creator>
  <cp:lastModifiedBy>Марина</cp:lastModifiedBy>
  <cp:revision>25</cp:revision>
  <dcterms:created xsi:type="dcterms:W3CDTF">2012-12-19T08:29:24Z</dcterms:created>
  <dcterms:modified xsi:type="dcterms:W3CDTF">2013-09-30T19:00:46Z</dcterms:modified>
</cp:coreProperties>
</file>